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870" r:id="rId3"/>
    <p:sldId id="985" r:id="rId4"/>
    <p:sldId id="872" r:id="rId5"/>
    <p:sldId id="874" r:id="rId6"/>
    <p:sldId id="987" r:id="rId7"/>
    <p:sldId id="876" r:id="rId8"/>
    <p:sldId id="878" r:id="rId9"/>
    <p:sldId id="988" r:id="rId10"/>
    <p:sldId id="328" r:id="rId11"/>
    <p:sldId id="880" r:id="rId12"/>
    <p:sldId id="879" r:id="rId13"/>
    <p:sldId id="881" r:id="rId14"/>
    <p:sldId id="989" r:id="rId15"/>
    <p:sldId id="873" r:id="rId16"/>
    <p:sldId id="959" r:id="rId17"/>
    <p:sldId id="960" r:id="rId18"/>
    <p:sldId id="962" r:id="rId19"/>
    <p:sldId id="965" r:id="rId20"/>
    <p:sldId id="963" r:id="rId21"/>
    <p:sldId id="966" r:id="rId22"/>
    <p:sldId id="968" r:id="rId23"/>
    <p:sldId id="967" r:id="rId24"/>
    <p:sldId id="970" r:id="rId25"/>
    <p:sldId id="972" r:id="rId26"/>
    <p:sldId id="973" r:id="rId27"/>
    <p:sldId id="974" r:id="rId28"/>
    <p:sldId id="979" r:id="rId29"/>
    <p:sldId id="981" r:id="rId30"/>
    <p:sldId id="971" r:id="rId31"/>
    <p:sldId id="990" r:id="rId32"/>
    <p:sldId id="49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, Wubing" initials="XW" lastIdx="1" clrIdx="0">
    <p:extLst>
      <p:ext uri="{19B8F6BF-5375-455C-9EA6-DF929625EA0E}">
        <p15:presenceInfo xmlns:p15="http://schemas.microsoft.com/office/powerpoint/2012/main" userId="S-1-5-21-3363705533-3530461373-289186524-83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E8C5"/>
    <a:srgbClr val="FACD9B"/>
    <a:srgbClr val="3333FF"/>
    <a:srgbClr val="8686FF"/>
    <a:srgbClr val="FF0066"/>
    <a:srgbClr val="CC00FF"/>
    <a:srgbClr val="CC6600"/>
    <a:srgbClr val="FF66FF"/>
    <a:srgbClr val="EA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72" autoAdjust="0"/>
  </p:normalViewPr>
  <p:slideViewPr>
    <p:cSldViewPr snapToGrid="0">
      <p:cViewPr>
        <p:scale>
          <a:sx n="100" d="100"/>
          <a:sy n="100" d="100"/>
        </p:scale>
        <p:origin x="9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CFDDE-0381-4F2A-AFFE-95A86ED1E29D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94A79-530D-442E-A9EE-DF5D5FEC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1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Metacommunity analysis: variation partitioning lecture and exercises</a:t>
            </a:r>
            <a:endParaRPr lang="en-US" dirty="0"/>
          </a:p>
          <a:p>
            <a:r>
              <a:rPr lang="en-US" dirty="0"/>
              <a:t>Variation in species composition: beta diversity</a:t>
            </a:r>
          </a:p>
          <a:p>
            <a:r>
              <a:rPr lang="en-US" dirty="0"/>
              <a:t>Measuring beta-diversity (pairwise, Multiplicative..)</a:t>
            </a:r>
          </a:p>
          <a:p>
            <a:r>
              <a:rPr lang="en-US" dirty="0"/>
              <a:t>Processes affecting beta-diversity (spatial - distance decay, niche selection)</a:t>
            </a:r>
          </a:p>
          <a:p>
            <a:r>
              <a:rPr lang="en-US" dirty="0"/>
              <a:t>Relative importance of process (examples, literatures)</a:t>
            </a:r>
          </a:p>
          <a:p>
            <a:r>
              <a:rPr lang="en-US" dirty="0"/>
              <a:t>Variation partition based on distance metrics</a:t>
            </a:r>
          </a:p>
          <a:p>
            <a:pPr lvl="1"/>
            <a:r>
              <a:rPr lang="en-US" dirty="0"/>
              <a:t>multiple linear regression, partial regression, mantel test</a:t>
            </a:r>
          </a:p>
          <a:p>
            <a:r>
              <a:rPr lang="en-US" dirty="0"/>
              <a:t>Variation partition using ordination methods</a:t>
            </a:r>
          </a:p>
          <a:p>
            <a:pPr lvl="1"/>
            <a:r>
              <a:rPr lang="en-US" dirty="0"/>
              <a:t>RDA, partial RDA, </a:t>
            </a:r>
            <a:r>
              <a:rPr lang="en-US" dirty="0" err="1"/>
              <a:t>db</a:t>
            </a:r>
            <a:r>
              <a:rPr lang="en-US" dirty="0"/>
              <a:t>-RDA, polynomials, </a:t>
            </a:r>
            <a:r>
              <a:rPr lang="en-US" dirty="0" err="1"/>
              <a:t>PCNM</a:t>
            </a:r>
            <a:r>
              <a:rPr lang="en-US" dirty="0"/>
              <a:t>, ordination plot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Venn diagram</a:t>
            </a:r>
          </a:p>
          <a:p>
            <a:r>
              <a:rPr lang="en-US" dirty="0"/>
              <a:t>Multiple linear regression, partial regression</a:t>
            </a:r>
          </a:p>
          <a:p>
            <a:r>
              <a:rPr lang="en-US" dirty="0"/>
              <a:t>Fit three model for variation partitioning</a:t>
            </a:r>
          </a:p>
          <a:p>
            <a:r>
              <a:rPr lang="en-US" dirty="0"/>
              <a:t>Mantel test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01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with partial regression</a:t>
            </a:r>
          </a:p>
          <a:p>
            <a:r>
              <a:rPr lang="en-US" dirty="0"/>
              <a:t>Ordination and RDA</a:t>
            </a:r>
          </a:p>
          <a:p>
            <a:r>
              <a:rPr lang="en-US" dirty="0"/>
              <a:t>Multiple linear regression and RDA</a:t>
            </a:r>
          </a:p>
          <a:p>
            <a:r>
              <a:rPr lang="en-US" dirty="0"/>
              <a:t>Data transformation and </a:t>
            </a:r>
            <a:r>
              <a:rPr lang="en-US" dirty="0" err="1"/>
              <a:t>Multevariate</a:t>
            </a:r>
            <a:r>
              <a:rPr lang="en-US" dirty="0"/>
              <a:t>  regression</a:t>
            </a:r>
          </a:p>
          <a:p>
            <a:r>
              <a:rPr lang="en-US" dirty="0"/>
              <a:t>Variance</a:t>
            </a:r>
          </a:p>
          <a:p>
            <a:r>
              <a:rPr lang="en-US" dirty="0" err="1"/>
              <a:t>PCNM</a:t>
            </a:r>
            <a:endParaRPr lang="en-US" dirty="0"/>
          </a:p>
          <a:p>
            <a:r>
              <a:rPr lang="en-US" dirty="0"/>
              <a:t>Variation partitioning and test</a:t>
            </a:r>
          </a:p>
          <a:p>
            <a:r>
              <a:rPr lang="en-US" dirty="0"/>
              <a:t>Variable selection</a:t>
            </a:r>
          </a:p>
          <a:p>
            <a:r>
              <a:rPr lang="en-US" dirty="0" err="1"/>
              <a:t>PCA</a:t>
            </a:r>
            <a:r>
              <a:rPr lang="en-US" dirty="0"/>
              <a:t> (2 slides)</a:t>
            </a:r>
          </a:p>
          <a:p>
            <a:r>
              <a:rPr lang="en-US" dirty="0"/>
              <a:t>RDA (how and plot, 2 page)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7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profile, chord, log-chord, Hellinger and chi-square transf. can be computed using vegan’s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decostand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function.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Hellinger transformation: </a:t>
            </a:r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Y.tr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decostand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"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hellinger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polynomial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58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1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1752600"/>
            <a:ext cx="10363200" cy="914400"/>
          </a:xfrm>
        </p:spPr>
        <p:txBody>
          <a:bodyPr/>
          <a:lstStyle>
            <a:lvl1pPr>
              <a:defRPr sz="4400" b="1"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581400"/>
            <a:ext cx="8534400" cy="12954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zh-CN" altLang="en-US" noProof="0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80F535-465B-4E06-854D-DAA1207CD6DA}" type="datetime1">
              <a:rPr lang="en-US" smtClean="0"/>
              <a:t>1/11/2022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6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8E31C7-C0EB-4D74-B9A2-CF529EE9AF70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28605"/>
            <a:ext cx="2743200" cy="58975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5"/>
            <a:ext cx="8026400" cy="589756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92758F-9650-4A30-B1B5-C54700669865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91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28605"/>
            <a:ext cx="10972800" cy="589756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F6D6D6-4FCF-4A51-8769-C07B2EA1E9F4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7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2378"/>
            <a:ext cx="10972800" cy="50449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2F869A-CB5E-4C23-8212-26F33E34BC13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8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72938E-FA48-40C4-9486-9ED1F625E3FF}" type="datetime1">
              <a:rPr lang="en-US" smtClean="0"/>
              <a:t>1/11/2022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E06A76-4AE9-44D4-86AB-C16F35CFABC4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8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A68BBB-7813-4996-9CB5-ED26F260D051}" type="datetime1">
              <a:rPr lang="en-US" smtClean="0"/>
              <a:t>1/11/2022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33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5AA542-2DF8-499F-9763-95D44A18AAC8}" type="datetime1">
              <a:rPr lang="en-US" smtClean="0"/>
              <a:t>1/11/2022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2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89C8F-52DC-4071-87C0-00C2B3EBF4CA}" type="datetime1">
              <a:rPr lang="en-US" smtClean="0"/>
              <a:t>1/11/2022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0EE75-C61A-43C7-859A-AFD285A78E38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13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E3C9F2-5FDA-478E-8290-80CEE6C23DF1}" type="datetime1">
              <a:rPr lang="en-US" smtClean="0"/>
              <a:t>1/11/2022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584"/>
            <a:ext cx="10972800" cy="98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99694"/>
            <a:ext cx="10972800" cy="503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19D9A680-301A-4B6F-B1B1-F241418F7502}" type="datetime1">
              <a:rPr lang="en-US" smtClean="0"/>
              <a:t>1/11/2022</a:t>
            </a:fld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5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/>
          <p:cNvSpPr/>
          <p:nvPr/>
        </p:nvSpPr>
        <p:spPr bwMode="auto">
          <a:xfrm>
            <a:off x="135467" y="1074015"/>
            <a:ext cx="11921067" cy="288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00B050"/>
              </a:gs>
              <a:gs pos="100000">
                <a:srgbClr val="FF00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3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05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1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800" b="1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800" b="1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500" b="1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500" b="1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A6E2-77AE-496D-A263-C25E872E9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Studying beta-diversity: ecological variation partitioning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98E3A-0A7A-463D-9ECC-5157DFDBD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2492"/>
            <a:ext cx="9144000" cy="1369324"/>
          </a:xfrm>
        </p:spPr>
        <p:txBody>
          <a:bodyPr/>
          <a:lstStyle/>
          <a:p>
            <a:r>
              <a:rPr lang="en-US" sz="2800" dirty="0"/>
              <a:t>W</a:t>
            </a:r>
            <a:r>
              <a:rPr lang="en-US" altLang="zh-CN" sz="2800" dirty="0"/>
              <a:t>ubing Xu</a:t>
            </a:r>
          </a:p>
          <a:p>
            <a:r>
              <a:rPr lang="en-US" altLang="zh-CN" sz="2800" dirty="0" err="1"/>
              <a:t>wubing.xu@idiv.de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5443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828676" y="300039"/>
            <a:ext cx="101948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/>
              <a:t>Variation partitioning of the effects of space &amp;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0CA135-C489-4BCF-8E32-40DC4A509673}"/>
              </a:ext>
            </a:extLst>
          </p:cNvPr>
          <p:cNvGrpSpPr/>
          <p:nvPr/>
        </p:nvGrpSpPr>
        <p:grpSpPr>
          <a:xfrm>
            <a:off x="385658" y="1521197"/>
            <a:ext cx="6302047" cy="3868545"/>
            <a:chOff x="3445726" y="1851103"/>
            <a:chExt cx="5413431" cy="33230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E9D501-4064-4AD5-A1EE-68B082EA3AAE}"/>
                </a:ext>
              </a:extLst>
            </p:cNvPr>
            <p:cNvSpPr/>
            <p:nvPr/>
          </p:nvSpPr>
          <p:spPr bwMode="auto">
            <a:xfrm>
              <a:off x="3445726" y="1851103"/>
              <a:ext cx="4973445" cy="3323063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F95234-C637-45A6-87E0-4263E907C308}"/>
                </a:ext>
              </a:extLst>
            </p:cNvPr>
            <p:cNvSpPr/>
            <p:nvPr/>
          </p:nvSpPr>
          <p:spPr bwMode="auto">
            <a:xfrm>
              <a:off x="4189142" y="2209801"/>
              <a:ext cx="2434682" cy="2434682"/>
            </a:xfrm>
            <a:prstGeom prst="ellipse">
              <a:avLst/>
            </a:prstGeom>
            <a:solidFill>
              <a:srgbClr val="EA8C8C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ADEC132-D373-4B7C-9BFA-0CDA604E1ADF}"/>
                </a:ext>
              </a:extLst>
            </p:cNvPr>
            <p:cNvSpPr/>
            <p:nvPr/>
          </p:nvSpPr>
          <p:spPr bwMode="auto">
            <a:xfrm>
              <a:off x="5235498" y="2209801"/>
              <a:ext cx="2434682" cy="2434682"/>
            </a:xfrm>
            <a:prstGeom prst="ellipse">
              <a:avLst/>
            </a:prstGeom>
            <a:solidFill>
              <a:srgbClr val="8686FF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C05425-BE28-44A8-BC2E-BE12551105B1}"/>
                </a:ext>
              </a:extLst>
            </p:cNvPr>
            <p:cNvSpPr txBox="1"/>
            <p:nvPr/>
          </p:nvSpPr>
          <p:spPr>
            <a:xfrm>
              <a:off x="3778347" y="2189922"/>
              <a:ext cx="970137" cy="312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Space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29C597-5A2F-4E55-99DF-3F9981AD4B03}"/>
                </a:ext>
              </a:extLst>
            </p:cNvPr>
            <p:cNvSpPr txBox="1"/>
            <p:nvPr/>
          </p:nvSpPr>
          <p:spPr>
            <a:xfrm>
              <a:off x="7034619" y="2162125"/>
              <a:ext cx="1824538" cy="312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Environment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33B02C-2A37-4CE9-8B36-2A58D3F372B6}"/>
                </a:ext>
              </a:extLst>
            </p:cNvPr>
            <p:cNvSpPr txBox="1"/>
            <p:nvPr/>
          </p:nvSpPr>
          <p:spPr>
            <a:xfrm>
              <a:off x="4654857" y="3044283"/>
              <a:ext cx="412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ED1AC6-FC7F-44D3-888D-534E8FB31445}"/>
                </a:ext>
              </a:extLst>
            </p:cNvPr>
            <p:cNvSpPr txBox="1"/>
            <p:nvPr/>
          </p:nvSpPr>
          <p:spPr>
            <a:xfrm>
              <a:off x="5739921" y="3044282"/>
              <a:ext cx="412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BCCAB3-747A-40EF-94DB-CEB342EFD19D}"/>
                </a:ext>
              </a:extLst>
            </p:cNvPr>
            <p:cNvSpPr txBox="1"/>
            <p:nvPr/>
          </p:nvSpPr>
          <p:spPr>
            <a:xfrm>
              <a:off x="6978804" y="3044282"/>
              <a:ext cx="389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9C4C90-20BC-436C-9197-2BA46B0E8D90}"/>
                </a:ext>
              </a:extLst>
            </p:cNvPr>
            <p:cNvSpPr txBox="1"/>
            <p:nvPr/>
          </p:nvSpPr>
          <p:spPr>
            <a:xfrm>
              <a:off x="6495658" y="4709269"/>
              <a:ext cx="1745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Residuals = d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CABB9A-35BF-492B-BAF1-9ACF36095100}"/>
              </a:ext>
            </a:extLst>
          </p:cNvPr>
          <p:cNvSpPr txBox="1"/>
          <p:nvPr/>
        </p:nvSpPr>
        <p:spPr>
          <a:xfrm>
            <a:off x="6653723" y="1938775"/>
            <a:ext cx="4985828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[a]: </a:t>
            </a:r>
            <a:r>
              <a:rPr lang="en-US" sz="2400" dirty="0"/>
              <a:t>pure spatial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[c]</a:t>
            </a:r>
            <a:r>
              <a:rPr lang="en-US" sz="2400" dirty="0"/>
              <a:t>: pure environmental effects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[b]</a:t>
            </a:r>
            <a:r>
              <a:rPr lang="en-US" sz="2400" dirty="0"/>
              <a:t>: Spatially structured environmental effects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[d]</a:t>
            </a:r>
            <a:r>
              <a:rPr lang="en-US" sz="2400" dirty="0"/>
              <a:t>: residual variance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4216AD-AD0A-4112-A759-2E335391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4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Beneficial and harmful fungi are at the root of forest diversity">
            <a:extLst>
              <a:ext uri="{FF2B5EF4-FFF2-40B4-BE49-F238E27FC236}">
                <a16:creationId xmlns:a16="http://schemas.microsoft.com/office/drawing/2014/main" id="{6055B8AF-3AFD-4C01-97FE-A702E81C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55" y="152220"/>
            <a:ext cx="5219817" cy="293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DC3DA-0168-49A3-91F6-3BA955C4D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928" r="2592" b="8928"/>
          <a:stretch/>
        </p:blipFill>
        <p:spPr>
          <a:xfrm>
            <a:off x="5535948" y="0"/>
            <a:ext cx="6760828" cy="1704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32918-CE5A-40CF-820E-053339AA2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394" y="1773320"/>
            <a:ext cx="5858455" cy="3141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C054C-FF2B-4130-B36B-1EB61898C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83" y="3247779"/>
            <a:ext cx="4482455" cy="3148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F650D-7DBF-458E-B1BC-95D08C65B601}"/>
              </a:ext>
            </a:extLst>
          </p:cNvPr>
          <p:cNvSpPr txBox="1"/>
          <p:nvPr/>
        </p:nvSpPr>
        <p:spPr>
          <a:xfrm>
            <a:off x="5535948" y="5178356"/>
            <a:ext cx="6760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Variation in species compositions were mainly explained by spatially structured environmental effects (27.8%) and pure spatial effects (34.8%)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5A872-F2FB-45D9-9C92-BF586D2C7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EA4F2-96DF-478E-8956-DB4775B0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80"/>
            <a:ext cx="7734650" cy="1907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95FE77-80DB-49C1-A33A-5A1532FF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2" y="2125779"/>
            <a:ext cx="6246828" cy="2878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DCFB63-C3A6-4001-BDDA-CF99A3553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83" y="1593126"/>
            <a:ext cx="4339292" cy="3943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31BE5-4F32-4368-A4BC-C9A4F2349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474" y="2607359"/>
            <a:ext cx="745406" cy="164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C0ABD8-3A9A-4A3F-8E66-720993988596}"/>
              </a:ext>
            </a:extLst>
          </p:cNvPr>
          <p:cNvSpPr txBox="1"/>
          <p:nvPr/>
        </p:nvSpPr>
        <p:spPr>
          <a:xfrm>
            <a:off x="10033233" y="642596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Myers et al. 2013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947232-7781-4AC8-8C84-072F1B28F936}"/>
              </a:ext>
            </a:extLst>
          </p:cNvPr>
          <p:cNvSpPr/>
          <p:nvPr/>
        </p:nvSpPr>
        <p:spPr>
          <a:xfrm>
            <a:off x="371425" y="5348475"/>
            <a:ext cx="8162975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FF"/>
                </a:solidFill>
                <a:latin typeface="AdvGARMT"/>
              </a:rPr>
              <a:t>In temperate forest</a:t>
            </a:r>
            <a:r>
              <a:rPr lang="en-US" sz="2200" dirty="0">
                <a:solidFill>
                  <a:srgbClr val="0000FF"/>
                </a:solidFill>
                <a:latin typeface="AdvGARMT"/>
              </a:rPr>
              <a:t>: stronger environmental effects (e.g. environmental filtering processes)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FF"/>
                </a:solidFill>
                <a:latin typeface="AdvGARMT"/>
              </a:rPr>
              <a:t>In tropical forest</a:t>
            </a:r>
            <a:r>
              <a:rPr lang="en-US" sz="2200" dirty="0">
                <a:solidFill>
                  <a:srgbClr val="0000FF"/>
                </a:solidFill>
                <a:latin typeface="AdvGARMT"/>
              </a:rPr>
              <a:t>: stronger spatial effects (e.g. dispersal limitation)</a:t>
            </a:r>
            <a:endParaRPr lang="en-US" sz="2200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60F320-EB39-4439-A23E-37693927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5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E6AAE-2EA7-42C9-B9BB-67629976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635" y="1641225"/>
            <a:ext cx="6104187" cy="3752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E4FEB-F80B-4AFC-AF37-5584756A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39" y="1693872"/>
            <a:ext cx="4438166" cy="3145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2DADE4-175D-4BE7-BEB4-CC1784312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7389"/>
            <a:ext cx="8456103" cy="1533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D4D78-3053-4A51-B98E-77AFBE07A935}"/>
              </a:ext>
            </a:extLst>
          </p:cNvPr>
          <p:cNvSpPr txBox="1"/>
          <p:nvPr/>
        </p:nvSpPr>
        <p:spPr>
          <a:xfrm>
            <a:off x="891935" y="5216775"/>
            <a:ext cx="10408129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Fractions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pure spatial effects (blue)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C000"/>
                </a:solidFill>
              </a:rPr>
              <a:t>pure environmental effects (pink)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92D050"/>
                </a:solidFill>
              </a:rPr>
              <a:t>spatially structured environmental effects (green)</a:t>
            </a:r>
            <a:endParaRPr lang="en-US" sz="22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b="1" dirty="0" err="1"/>
              <a:t>Q1</a:t>
            </a:r>
            <a:r>
              <a:rPr lang="en-US" sz="2200" b="1" dirty="0"/>
              <a:t>–</a:t>
            </a:r>
            <a:r>
              <a:rPr lang="en-US" sz="2200" b="1" dirty="0" err="1"/>
              <a:t>Q4</a:t>
            </a:r>
            <a:r>
              <a:rPr lang="en-US" sz="2200" dirty="0"/>
              <a:t>: species with small, medium, large and very large ranges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AADDC-28D8-4C96-BF82-4EB9A2D1173C}"/>
              </a:ext>
            </a:extLst>
          </p:cNvPr>
          <p:cNvSpPr/>
          <p:nvPr/>
        </p:nvSpPr>
        <p:spPr>
          <a:xfrm>
            <a:off x="6096000" y="749604"/>
            <a:ext cx="5794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  <a:latin typeface="AdvGARMT"/>
              </a:rPr>
              <a:t>Environments explained more variation for large-ranged species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975BC-32CB-4D78-94FC-C66E1E3A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6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FE66A-C67D-483A-835F-62F22D8C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633491"/>
            <a:ext cx="4448175" cy="3543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F77972-F2E6-4C34-98C6-DA8EF05D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4" y="2735970"/>
            <a:ext cx="4738386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46D69-0DB5-4147-9626-6BF35FA2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190329"/>
            <a:ext cx="9067800" cy="2162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52648-BB73-4C0E-9E66-CE356022F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550" y="28575"/>
            <a:ext cx="3600450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9BB8F-B410-40D2-86A9-E9F2FAF29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216" y="1004716"/>
            <a:ext cx="3274114" cy="16287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3B2D0-AC25-44ED-9CA5-E951FA14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9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D2D2-EFB4-4157-95D9-D6122C49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partitioning of </a:t>
            </a:r>
            <a:r>
              <a:rPr lang="en-US" altLang="zh-CN" dirty="0"/>
              <a:t>β-diversity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sites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1C457B-DFCA-464C-9663-F1693CC1C99E}"/>
              </a:ext>
            </a:extLst>
          </p:cNvPr>
          <p:cNvGrpSpPr/>
          <p:nvPr/>
        </p:nvGrpSpPr>
        <p:grpSpPr>
          <a:xfrm>
            <a:off x="4127807" y="1634243"/>
            <a:ext cx="6929324" cy="4253602"/>
            <a:chOff x="3445726" y="1851103"/>
            <a:chExt cx="5413431" cy="33230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FC1C7B-BEAF-42C8-AF7E-7AE30A1DEAC9}"/>
                </a:ext>
              </a:extLst>
            </p:cNvPr>
            <p:cNvSpPr/>
            <p:nvPr/>
          </p:nvSpPr>
          <p:spPr bwMode="auto">
            <a:xfrm>
              <a:off x="3445726" y="1851103"/>
              <a:ext cx="4973445" cy="3323063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B18DB2-CC4C-4D05-82AA-A3D529DF655B}"/>
                </a:ext>
              </a:extLst>
            </p:cNvPr>
            <p:cNvSpPr/>
            <p:nvPr/>
          </p:nvSpPr>
          <p:spPr bwMode="auto">
            <a:xfrm>
              <a:off x="4189142" y="2209801"/>
              <a:ext cx="2434682" cy="2434682"/>
            </a:xfrm>
            <a:prstGeom prst="ellipse">
              <a:avLst/>
            </a:prstGeom>
            <a:solidFill>
              <a:srgbClr val="EA8C8C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0099AC-0E9C-43F4-BF4F-BBA279FDE43A}"/>
                </a:ext>
              </a:extLst>
            </p:cNvPr>
            <p:cNvSpPr/>
            <p:nvPr/>
          </p:nvSpPr>
          <p:spPr bwMode="auto">
            <a:xfrm>
              <a:off x="5235498" y="2209801"/>
              <a:ext cx="2434682" cy="2434682"/>
            </a:xfrm>
            <a:prstGeom prst="ellipse">
              <a:avLst/>
            </a:prstGeom>
            <a:solidFill>
              <a:srgbClr val="8686FF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5CA39D-C90C-4FCA-9CBB-67B9B72587F2}"/>
                </a:ext>
              </a:extLst>
            </p:cNvPr>
            <p:cNvSpPr txBox="1"/>
            <p:nvPr/>
          </p:nvSpPr>
          <p:spPr>
            <a:xfrm>
              <a:off x="3516370" y="2325119"/>
              <a:ext cx="970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</a:t>
              </a:r>
              <a:r>
                <a:rPr lang="en-US" altLang="zh-CN" sz="2000" dirty="0"/>
                <a:t>patial</a:t>
              </a:r>
              <a:endParaRPr 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8E6C33-B6A5-496F-9B94-CC2EB768A6E5}"/>
                </a:ext>
              </a:extLst>
            </p:cNvPr>
            <p:cNvSpPr txBox="1"/>
            <p:nvPr/>
          </p:nvSpPr>
          <p:spPr>
            <a:xfrm>
              <a:off x="7034619" y="2162125"/>
              <a:ext cx="18245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Environmental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2D8819-26CA-491D-BBC4-9DBC40078843}"/>
                </a:ext>
              </a:extLst>
            </p:cNvPr>
            <p:cNvSpPr txBox="1"/>
            <p:nvPr/>
          </p:nvSpPr>
          <p:spPr>
            <a:xfrm>
              <a:off x="4654857" y="3044283"/>
              <a:ext cx="412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09AE4E-B23E-40D0-9B28-ED1286D1A4FC}"/>
                </a:ext>
              </a:extLst>
            </p:cNvPr>
            <p:cNvSpPr txBox="1"/>
            <p:nvPr/>
          </p:nvSpPr>
          <p:spPr>
            <a:xfrm>
              <a:off x="5739921" y="3044282"/>
              <a:ext cx="412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DB9088-37C8-4631-A3A6-673BFC398F56}"/>
                </a:ext>
              </a:extLst>
            </p:cNvPr>
            <p:cNvSpPr txBox="1"/>
            <p:nvPr/>
          </p:nvSpPr>
          <p:spPr>
            <a:xfrm>
              <a:off x="6978804" y="3044282"/>
              <a:ext cx="389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F6A7BF-AB43-41FA-A6EF-6AA05E40B0BB}"/>
                </a:ext>
              </a:extLst>
            </p:cNvPr>
            <p:cNvSpPr txBox="1"/>
            <p:nvPr/>
          </p:nvSpPr>
          <p:spPr>
            <a:xfrm>
              <a:off x="6495658" y="4709269"/>
              <a:ext cx="1745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Residuals = 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B45DC4A-2FD9-42B8-81C7-04BA72E9D45B}"/>
              </a:ext>
            </a:extLst>
          </p:cNvPr>
          <p:cNvSpPr txBox="1"/>
          <p:nvPr/>
        </p:nvSpPr>
        <p:spPr>
          <a:xfrm>
            <a:off x="456311" y="2228644"/>
            <a:ext cx="124179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</a:t>
            </a:r>
            <a:r>
              <a:rPr lang="en-US" altLang="zh-CN" sz="2000" dirty="0"/>
              <a:t>patial</a:t>
            </a:r>
          </a:p>
          <a:p>
            <a:pPr algn="ctr"/>
            <a:r>
              <a:rPr lang="en-US" sz="2000" dirty="0"/>
              <a:t>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205C8C-C035-4A62-8B63-3E798C46B5E4}"/>
              </a:ext>
            </a:extLst>
          </p:cNvPr>
          <p:cNvSpPr txBox="1"/>
          <p:nvPr/>
        </p:nvSpPr>
        <p:spPr>
          <a:xfrm>
            <a:off x="2059125" y="2246157"/>
            <a:ext cx="182149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</a:t>
            </a:r>
            <a:r>
              <a:rPr lang="en-US" altLang="zh-CN" sz="2000" dirty="0"/>
              <a:t>nvironmental distance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CABEC6-77B2-4C9E-8C30-8AD35BEAB268}"/>
              </a:ext>
            </a:extLst>
          </p:cNvPr>
          <p:cNvSpPr txBox="1"/>
          <p:nvPr/>
        </p:nvSpPr>
        <p:spPr>
          <a:xfrm>
            <a:off x="1283194" y="3761044"/>
            <a:ext cx="124179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beta-diversity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FA28F3-DA5B-4133-8F0C-C546D9AAF623}"/>
              </a:ext>
            </a:extLst>
          </p:cNvPr>
          <p:cNvCxnSpPr>
            <a:stCxn id="17" idx="2"/>
          </p:cNvCxnSpPr>
          <p:nvPr/>
        </p:nvCxnSpPr>
        <p:spPr bwMode="auto">
          <a:xfrm>
            <a:off x="1077211" y="2936530"/>
            <a:ext cx="620899" cy="823714"/>
          </a:xfrm>
          <a:prstGeom prst="straightConnector1">
            <a:avLst/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8D547F-846D-47C4-BC2A-9FED94CC6712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1904094" y="2954043"/>
            <a:ext cx="620899" cy="807001"/>
          </a:xfrm>
          <a:prstGeom prst="straightConnector1">
            <a:avLst/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44323-9C18-4740-A365-613872F9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12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6FBA-59BC-4746-A99C-1D53AD65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and partial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6E8E0-1EC8-4FFE-A5E9-CD6703A04752}"/>
              </a:ext>
            </a:extLst>
          </p:cNvPr>
          <p:cNvSpPr txBox="1"/>
          <p:nvPr/>
        </p:nvSpPr>
        <p:spPr>
          <a:xfrm>
            <a:off x="821474" y="1466679"/>
            <a:ext cx="430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Multiple 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728F-9929-445F-8FD9-D0F93F51BB80}"/>
              </a:ext>
            </a:extLst>
          </p:cNvPr>
          <p:cNvSpPr txBox="1"/>
          <p:nvPr/>
        </p:nvSpPr>
        <p:spPr>
          <a:xfrm>
            <a:off x="6241919" y="1482366"/>
            <a:ext cx="17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 ~ S + 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54595-53EF-4DBF-849B-30E30743A067}"/>
              </a:ext>
            </a:extLst>
          </p:cNvPr>
          <p:cNvSpPr txBox="1"/>
          <p:nvPr/>
        </p:nvSpPr>
        <p:spPr>
          <a:xfrm>
            <a:off x="943556" y="3429000"/>
            <a:ext cx="430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Partial 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96C50-FE3D-4BA0-BC85-461FB9459F2E}"/>
              </a:ext>
            </a:extLst>
          </p:cNvPr>
          <p:cNvSpPr txBox="1"/>
          <p:nvPr/>
        </p:nvSpPr>
        <p:spPr>
          <a:xfrm>
            <a:off x="1949604" y="3829110"/>
            <a:ext cx="8292791" cy="85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457200">
              <a:lnSpc>
                <a:spcPct val="130000"/>
              </a:lnSpc>
            </a:pPr>
            <a:r>
              <a:rPr lang="en-US" sz="2000" dirty="0"/>
              <a:t>- computes a linear model of the relationship y ~ S while controlling for the effects of 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C686E-4881-4039-97F6-BBBE743FC014}"/>
              </a:ext>
            </a:extLst>
          </p:cNvPr>
          <p:cNvSpPr txBox="1"/>
          <p:nvPr/>
        </p:nvSpPr>
        <p:spPr>
          <a:xfrm>
            <a:off x="3690148" y="4880104"/>
            <a:ext cx="284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(y ~ S ) | 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75D45-3F5C-4EC0-8E59-7BEAA8434F2D}"/>
              </a:ext>
            </a:extLst>
          </p:cNvPr>
          <p:cNvSpPr txBox="1"/>
          <p:nvPr/>
        </p:nvSpPr>
        <p:spPr>
          <a:xfrm>
            <a:off x="1949603" y="2057171"/>
            <a:ext cx="8292791" cy="45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457200">
              <a:lnSpc>
                <a:spcPct val="130000"/>
              </a:lnSpc>
            </a:pPr>
            <a:r>
              <a:rPr lang="en-US" sz="2000" dirty="0"/>
              <a:t>- Combined effects of S and E on 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87278-5BED-46A9-9972-5C4F98C1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75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6A32-4B27-4ABF-9C97-62844A11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fractions of variation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8B675-57DB-49E0-91EE-2F2FAF23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315" y="1259533"/>
            <a:ext cx="3141822" cy="193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1C2045-9D8F-4740-84AF-99ABE967EF90}"/>
              </a:ext>
            </a:extLst>
          </p:cNvPr>
          <p:cNvSpPr txBox="1"/>
          <p:nvPr/>
        </p:nvSpPr>
        <p:spPr>
          <a:xfrm>
            <a:off x="858645" y="1394826"/>
            <a:ext cx="4962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objective is to compute the values of fractions [a], [b] and [c]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5A7B38-594A-4B7C-8635-0D9BA050ED12}"/>
              </a:ext>
            </a:extLst>
          </p:cNvPr>
          <p:cNvSpPr txBox="1"/>
          <p:nvPr/>
        </p:nvSpPr>
        <p:spPr>
          <a:xfrm>
            <a:off x="858645" y="2875200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lm</a:t>
            </a:r>
            <a:r>
              <a:rPr lang="en-US" sz="2400" dirty="0"/>
              <a:t>(y ~ </a:t>
            </a:r>
            <a:r>
              <a:rPr lang="en-US" sz="2400" dirty="0" err="1"/>
              <a:t>cbind</a:t>
            </a:r>
            <a:r>
              <a:rPr lang="en-US" sz="2400" dirty="0"/>
              <a:t>(S, E))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a+b+c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0ADF70-52FD-41F6-B2F4-0064C756A9FE}"/>
              </a:ext>
            </a:extLst>
          </p:cNvPr>
          <p:cNvSpPr txBox="1"/>
          <p:nvPr/>
        </p:nvSpPr>
        <p:spPr>
          <a:xfrm>
            <a:off x="858645" y="3379825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lm</a:t>
            </a:r>
            <a:r>
              <a:rPr lang="en-US" sz="2400" dirty="0"/>
              <a:t>(y ~ S)                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a+b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0ECE12-DCEB-4671-B7D2-59DF1E6096D5}"/>
              </a:ext>
            </a:extLst>
          </p:cNvPr>
          <p:cNvSpPr txBox="1"/>
          <p:nvPr/>
        </p:nvSpPr>
        <p:spPr>
          <a:xfrm>
            <a:off x="858645" y="3914325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lm</a:t>
            </a:r>
            <a:r>
              <a:rPr lang="en-US" sz="2400" dirty="0"/>
              <a:t>(y ~ E)                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b+c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A2CB36-9160-4CA8-B1F0-A7648F2E7699}"/>
              </a:ext>
            </a:extLst>
          </p:cNvPr>
          <p:cNvSpPr txBox="1"/>
          <p:nvPr/>
        </p:nvSpPr>
        <p:spPr>
          <a:xfrm>
            <a:off x="1210001" y="4586904"/>
            <a:ext cx="3762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[a] = [</a:t>
            </a:r>
            <a:r>
              <a:rPr lang="en-US" sz="2400" dirty="0" err="1"/>
              <a:t>a+b+c</a:t>
            </a:r>
            <a:r>
              <a:rPr lang="en-US" sz="2400" dirty="0"/>
              <a:t>] – [</a:t>
            </a:r>
            <a:r>
              <a:rPr lang="en-US" sz="2400" dirty="0" err="1"/>
              <a:t>b+</a:t>
            </a:r>
            <a:r>
              <a:rPr lang="en-US" altLang="zh-CN" sz="2400" dirty="0" err="1"/>
              <a:t>c</a:t>
            </a:r>
            <a:r>
              <a:rPr lang="en-US" sz="2400" dirty="0"/>
              <a:t>]</a:t>
            </a:r>
          </a:p>
          <a:p>
            <a:r>
              <a:rPr lang="en-US" sz="2400" dirty="0"/>
              <a:t>[c] = [</a:t>
            </a:r>
            <a:r>
              <a:rPr lang="en-US" sz="2400" dirty="0" err="1"/>
              <a:t>a+b+c</a:t>
            </a:r>
            <a:r>
              <a:rPr lang="en-US" sz="2400" dirty="0"/>
              <a:t>] – [</a:t>
            </a:r>
            <a:r>
              <a:rPr lang="en-US" sz="2400" dirty="0" err="1"/>
              <a:t>a+b</a:t>
            </a:r>
            <a:r>
              <a:rPr lang="en-US" sz="2400" dirty="0"/>
              <a:t>]</a:t>
            </a:r>
          </a:p>
          <a:p>
            <a:r>
              <a:rPr lang="en-US" sz="2400" dirty="0"/>
              <a:t>[b] = [</a:t>
            </a:r>
            <a:r>
              <a:rPr lang="en-US" sz="2400" dirty="0" err="1"/>
              <a:t>a+b+c</a:t>
            </a:r>
            <a:r>
              <a:rPr lang="en-US" sz="2400" dirty="0"/>
              <a:t>] – [a] – [c]</a:t>
            </a:r>
          </a:p>
          <a:p>
            <a:r>
              <a:rPr lang="en-US" sz="2400" dirty="0"/>
              <a:t>[d] = 1 + [</a:t>
            </a:r>
            <a:r>
              <a:rPr lang="en-US" sz="2400" dirty="0" err="1"/>
              <a:t>a+b+c</a:t>
            </a:r>
            <a:r>
              <a:rPr lang="en-US" sz="2400" dirty="0"/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71446B-12A1-4E56-B488-4CC1E7E744DB}"/>
              </a:ext>
            </a:extLst>
          </p:cNvPr>
          <p:cNvSpPr txBox="1"/>
          <p:nvPr/>
        </p:nvSpPr>
        <p:spPr>
          <a:xfrm>
            <a:off x="5124451" y="4807780"/>
            <a:ext cx="6657974" cy="85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function ‘</a:t>
            </a:r>
            <a:r>
              <a:rPr lang="en-US" sz="2000" dirty="0" err="1">
                <a:solidFill>
                  <a:srgbClr val="0000FF"/>
                </a:solidFill>
              </a:rPr>
              <a:t>varpart</a:t>
            </a:r>
            <a:r>
              <a:rPr lang="en-US" sz="2000" dirty="0">
                <a:solidFill>
                  <a:srgbClr val="0000FF"/>
                </a:solidFill>
              </a:rPr>
              <a:t>’  in package ‘vegan’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FF"/>
                </a:solidFill>
              </a:rPr>
              <a:t>y, S and E should be provided in vectors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3AAB7-FA35-4023-9612-AA758DF7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BA46-F10B-4DDD-97A3-76B2E3DF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Tests of significance of the fractions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B4939-12CF-425D-B6D0-27325FCEE9B1}"/>
              </a:ext>
            </a:extLst>
          </p:cNvPr>
          <p:cNvSpPr txBox="1"/>
          <p:nvPr/>
        </p:nvSpPr>
        <p:spPr>
          <a:xfrm>
            <a:off x="7267787" y="13249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E</a:t>
            </a:r>
            <a:endParaRPr lang="en-US" sz="2400" b="1" dirty="0">
              <a:solidFill>
                <a:srgbClr val="0000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B0ECA4-A56B-46A0-BF19-B36BABA07FDC}"/>
              </a:ext>
            </a:extLst>
          </p:cNvPr>
          <p:cNvGrpSpPr/>
          <p:nvPr/>
        </p:nvGrpSpPr>
        <p:grpSpPr>
          <a:xfrm>
            <a:off x="938346" y="2602774"/>
            <a:ext cx="1761545" cy="1788257"/>
            <a:chOff x="867033" y="1739895"/>
            <a:chExt cx="1761545" cy="178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2D91D1-DFA3-41BB-9EE6-0E88284F4538}"/>
                </a:ext>
              </a:extLst>
            </p:cNvPr>
            <p:cNvSpPr/>
            <p:nvPr/>
          </p:nvSpPr>
          <p:spPr bwMode="auto">
            <a:xfrm>
              <a:off x="1147660" y="2047672"/>
              <a:ext cx="1381328" cy="13813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BBA6FD-1C37-4D0B-84B3-0D177D0BBBD4}"/>
                </a:ext>
              </a:extLst>
            </p:cNvPr>
            <p:cNvSpPr txBox="1"/>
            <p:nvPr/>
          </p:nvSpPr>
          <p:spPr>
            <a:xfrm>
              <a:off x="1059906" y="1739895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2 3     …         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635007-002B-44D9-AAF2-C7DDD3D31906}"/>
                </a:ext>
              </a:extLst>
            </p:cNvPr>
            <p:cNvSpPr txBox="1"/>
            <p:nvPr/>
          </p:nvSpPr>
          <p:spPr>
            <a:xfrm flipH="1">
              <a:off x="867033" y="2053838"/>
              <a:ext cx="385746" cy="147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1 2 3     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70000"/>
                </a:lnSpc>
              </a:pPr>
              <a:r>
                <a:rPr lang="en-US" sz="1400" dirty="0"/>
                <a:t>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2453151-39E7-44CA-927A-13317B56F2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7660" y="2047672"/>
              <a:ext cx="1381328" cy="1381328"/>
            </a:xfrm>
            <a:prstGeom prst="line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E38566-218A-43F7-B745-5FFC8C487314}"/>
                </a:ext>
              </a:extLst>
            </p:cNvPr>
            <p:cNvSpPr txBox="1"/>
            <p:nvPr/>
          </p:nvSpPr>
          <p:spPr>
            <a:xfrm>
              <a:off x="1533406" y="2170783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Comp. 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DFAC70-148C-4606-96A8-AFE5ACD9B578}"/>
              </a:ext>
            </a:extLst>
          </p:cNvPr>
          <p:cNvGrpSpPr/>
          <p:nvPr/>
        </p:nvGrpSpPr>
        <p:grpSpPr>
          <a:xfrm>
            <a:off x="3576602" y="2602774"/>
            <a:ext cx="1749709" cy="1788257"/>
            <a:chOff x="867033" y="1739895"/>
            <a:chExt cx="1749709" cy="17882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DD3EF-A7A6-47E1-BF7B-61DE2A2B0999}"/>
                </a:ext>
              </a:extLst>
            </p:cNvPr>
            <p:cNvSpPr/>
            <p:nvPr/>
          </p:nvSpPr>
          <p:spPr bwMode="auto">
            <a:xfrm>
              <a:off x="1147660" y="2047672"/>
              <a:ext cx="1381328" cy="13813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EC54C4-CB9E-4D42-8090-EBA0F03ABDEF}"/>
                </a:ext>
              </a:extLst>
            </p:cNvPr>
            <p:cNvSpPr txBox="1"/>
            <p:nvPr/>
          </p:nvSpPr>
          <p:spPr>
            <a:xfrm>
              <a:off x="1059906" y="1739895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2 3     …         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61989E-1586-4277-BC4C-779D0C4CD6A1}"/>
                </a:ext>
              </a:extLst>
            </p:cNvPr>
            <p:cNvSpPr txBox="1"/>
            <p:nvPr/>
          </p:nvSpPr>
          <p:spPr>
            <a:xfrm flipH="1">
              <a:off x="867033" y="2053838"/>
              <a:ext cx="385746" cy="147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1 2 3     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70000"/>
                </a:lnSpc>
              </a:pPr>
              <a:r>
                <a:rPr lang="en-US" sz="1400" dirty="0"/>
                <a:t>n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ABBD0B-916F-479B-887F-D2EB9A0620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7660" y="2047672"/>
              <a:ext cx="1381328" cy="1381328"/>
            </a:xfrm>
            <a:prstGeom prst="line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7CBC71-B6F2-4C8B-8547-741F13FBDDC0}"/>
                </a:ext>
              </a:extLst>
            </p:cNvPr>
            <p:cNvSpPr txBox="1"/>
            <p:nvPr/>
          </p:nvSpPr>
          <p:spPr>
            <a:xfrm>
              <a:off x="1533406" y="2170783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Spat. 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F51F73-A48D-4E07-9231-FF6726886758}"/>
              </a:ext>
            </a:extLst>
          </p:cNvPr>
          <p:cNvGrpSpPr/>
          <p:nvPr/>
        </p:nvGrpSpPr>
        <p:grpSpPr>
          <a:xfrm>
            <a:off x="6491421" y="2612299"/>
            <a:ext cx="1749709" cy="1788257"/>
            <a:chOff x="867033" y="1739895"/>
            <a:chExt cx="1749709" cy="178825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2461DA-07BC-454F-AB9F-B95B4486657F}"/>
                </a:ext>
              </a:extLst>
            </p:cNvPr>
            <p:cNvSpPr/>
            <p:nvPr/>
          </p:nvSpPr>
          <p:spPr bwMode="auto">
            <a:xfrm>
              <a:off x="1147660" y="2047672"/>
              <a:ext cx="1381328" cy="13813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C03867-D864-46E5-813B-0BAF00344980}"/>
                </a:ext>
              </a:extLst>
            </p:cNvPr>
            <p:cNvSpPr txBox="1"/>
            <p:nvPr/>
          </p:nvSpPr>
          <p:spPr>
            <a:xfrm>
              <a:off x="1059906" y="1739895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2 3     …         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B54E00-73EA-489E-8FD4-3851E372DA16}"/>
                </a:ext>
              </a:extLst>
            </p:cNvPr>
            <p:cNvSpPr txBox="1"/>
            <p:nvPr/>
          </p:nvSpPr>
          <p:spPr>
            <a:xfrm flipH="1">
              <a:off x="867033" y="2053838"/>
              <a:ext cx="385746" cy="147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1 2 3     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70000"/>
                </a:lnSpc>
              </a:pPr>
              <a:r>
                <a:rPr lang="en-US" sz="1400" dirty="0"/>
                <a:t>n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509F5F-4810-4DAF-9A93-855926C585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7660" y="2047672"/>
              <a:ext cx="1381328" cy="1381328"/>
            </a:xfrm>
            <a:prstGeom prst="line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2A4E58-C474-4A9E-9AB0-3BAD82E2193F}"/>
                </a:ext>
              </a:extLst>
            </p:cNvPr>
            <p:cNvSpPr txBox="1"/>
            <p:nvPr/>
          </p:nvSpPr>
          <p:spPr>
            <a:xfrm>
              <a:off x="1533406" y="2170783"/>
              <a:ext cx="860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Env. D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2B638C6-363C-40B2-B7F6-C3B1C4733656}"/>
              </a:ext>
            </a:extLst>
          </p:cNvPr>
          <p:cNvSpPr txBox="1"/>
          <p:nvPr/>
        </p:nvSpPr>
        <p:spPr>
          <a:xfrm>
            <a:off x="4361486" y="127578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S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48FBBC-247B-463D-98B0-F094027A4851}"/>
              </a:ext>
            </a:extLst>
          </p:cNvPr>
          <p:cNvSpPr txBox="1"/>
          <p:nvPr/>
        </p:nvSpPr>
        <p:spPr>
          <a:xfrm>
            <a:off x="1472473" y="12738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y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8B25F4-A1F4-421B-BE00-2A54ABE663F3}"/>
              </a:ext>
            </a:extLst>
          </p:cNvPr>
          <p:cNvSpPr txBox="1"/>
          <p:nvPr/>
        </p:nvSpPr>
        <p:spPr>
          <a:xfrm>
            <a:off x="3011222" y="127383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~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9EF4AB-5484-4EFC-B33A-6381A0E1D41B}"/>
              </a:ext>
            </a:extLst>
          </p:cNvPr>
          <p:cNvSpPr txBox="1"/>
          <p:nvPr/>
        </p:nvSpPr>
        <p:spPr>
          <a:xfrm>
            <a:off x="5817742" y="127383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+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D9D283-4211-4C94-9B8F-E98D7388A3AA}"/>
              </a:ext>
            </a:extLst>
          </p:cNvPr>
          <p:cNvSpPr txBox="1"/>
          <p:nvPr/>
        </p:nvSpPr>
        <p:spPr>
          <a:xfrm>
            <a:off x="749064" y="1856775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Dissimilarity  of </a:t>
            </a:r>
          </a:p>
          <a:p>
            <a:pPr algn="ctr"/>
            <a:r>
              <a:rPr lang="en-US" dirty="0"/>
              <a:t>species composition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283FD8-4680-4B93-81C0-DC85637A11DC}"/>
              </a:ext>
            </a:extLst>
          </p:cNvPr>
          <p:cNvSpPr txBox="1"/>
          <p:nvPr/>
        </p:nvSpPr>
        <p:spPr>
          <a:xfrm>
            <a:off x="3713546" y="1972906"/>
            <a:ext cx="187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altLang="zh-CN" dirty="0"/>
              <a:t>patial  distance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949E47-EB28-488F-A66C-2F58B3B7CB22}"/>
              </a:ext>
            </a:extLst>
          </p:cNvPr>
          <p:cNvSpPr txBox="1"/>
          <p:nvPr/>
        </p:nvSpPr>
        <p:spPr>
          <a:xfrm>
            <a:off x="5984871" y="1987819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Environmental distance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0E4460-836B-435A-AEDA-AA25084533BA}"/>
              </a:ext>
            </a:extLst>
          </p:cNvPr>
          <p:cNvGrpSpPr/>
          <p:nvPr/>
        </p:nvGrpSpPr>
        <p:grpSpPr>
          <a:xfrm>
            <a:off x="1688279" y="4599656"/>
            <a:ext cx="473206" cy="1947882"/>
            <a:chOff x="1688279" y="4599656"/>
            <a:chExt cx="473206" cy="194788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9B2AC0F-0737-47B0-83CF-363DDFDD8F81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263132-6B84-4758-8B9A-830AA81AAF97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926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/>
              <a:r>
                <a:rPr lang="en-US" sz="1400" dirty="0"/>
                <a:t>2 </a:t>
              </a:r>
            </a:p>
            <a:p>
              <a:pPr algn="ctr"/>
              <a:r>
                <a:rPr lang="en-US" sz="1400" dirty="0"/>
                <a:t>3    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367B562-7A5A-4CAF-BB88-B357D3F02471}"/>
              </a:ext>
            </a:extLst>
          </p:cNvPr>
          <p:cNvSpPr txBox="1"/>
          <p:nvPr/>
        </p:nvSpPr>
        <p:spPr>
          <a:xfrm>
            <a:off x="105734" y="4618846"/>
            <a:ext cx="1337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</a:t>
            </a:r>
            <a:r>
              <a:rPr lang="en-US" altLang="zh-CN" sz="2400" dirty="0"/>
              <a:t>nfold the D matrices</a:t>
            </a:r>
            <a:endParaRPr lang="en-US" sz="24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D5500F-024A-484F-9C0C-58DE6044662B}"/>
              </a:ext>
            </a:extLst>
          </p:cNvPr>
          <p:cNvGrpSpPr/>
          <p:nvPr/>
        </p:nvGrpSpPr>
        <p:grpSpPr>
          <a:xfrm>
            <a:off x="4361141" y="4599656"/>
            <a:ext cx="473206" cy="1947882"/>
            <a:chOff x="1688279" y="4599656"/>
            <a:chExt cx="473206" cy="194788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4EAEDE0-230E-4870-99BC-7C4F57BA26ED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69D635-71A4-4A4F-BE9B-70F10A5C3349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926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/>
              <a:r>
                <a:rPr lang="en-US" sz="1400" dirty="0"/>
                <a:t>2 </a:t>
              </a:r>
            </a:p>
            <a:p>
              <a:pPr algn="ctr"/>
              <a:r>
                <a:rPr lang="en-US" sz="1400" dirty="0"/>
                <a:t>3    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FC3E1B-842B-4682-8D5C-F13F0C91FF20}"/>
              </a:ext>
            </a:extLst>
          </p:cNvPr>
          <p:cNvGrpSpPr/>
          <p:nvPr/>
        </p:nvGrpSpPr>
        <p:grpSpPr>
          <a:xfrm>
            <a:off x="7226109" y="4599656"/>
            <a:ext cx="473206" cy="1947882"/>
            <a:chOff x="1688279" y="4599656"/>
            <a:chExt cx="473206" cy="194788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A3D715F-DB59-46B6-B20D-9C42833AC6AE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979007A-477A-4131-938A-3FFF2F28049A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926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/>
              <a:r>
                <a:rPr lang="en-US" sz="1400" dirty="0"/>
                <a:t>2 </a:t>
              </a:r>
            </a:p>
            <a:p>
              <a:pPr algn="ctr"/>
              <a:r>
                <a:rPr lang="en-US" sz="1400" dirty="0"/>
                <a:t>3    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AFCCF53-F502-4A44-9009-E58580000E47}"/>
              </a:ext>
            </a:extLst>
          </p:cNvPr>
          <p:cNvSpPr txBox="1"/>
          <p:nvPr/>
        </p:nvSpPr>
        <p:spPr>
          <a:xfrm>
            <a:off x="8961516" y="2133774"/>
            <a:ext cx="2687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E</a:t>
            </a:r>
            <a:r>
              <a:rPr lang="en-US" altLang="zh-CN" sz="2400" dirty="0">
                <a:solidFill>
                  <a:srgbClr val="0000FF"/>
                </a:solidFill>
              </a:rPr>
              <a:t>ach element is a pair of sites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DA3476-B80A-4582-B370-131328366398}"/>
              </a:ext>
            </a:extLst>
          </p:cNvPr>
          <p:cNvSpPr txBox="1"/>
          <p:nvPr/>
        </p:nvSpPr>
        <p:spPr>
          <a:xfrm>
            <a:off x="8961516" y="3429000"/>
            <a:ext cx="2687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Values are not independent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B2F888-5828-4291-8741-4FAAFE30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2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327C-08C4-4498-83AF-B839FC91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Mantel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34347-111C-4FE5-B2D6-EFC77F1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2378"/>
            <a:ext cx="10972800" cy="696600"/>
          </a:xfrm>
        </p:spPr>
        <p:txBody>
          <a:bodyPr/>
          <a:lstStyle/>
          <a:p>
            <a:r>
              <a:rPr lang="en-US" sz="2400" dirty="0"/>
              <a:t>A method to test relationship between values in two dissimilarity (or distance) matrices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3E2ECA-24E7-468E-A599-43F83CC6F996}"/>
              </a:ext>
            </a:extLst>
          </p:cNvPr>
          <p:cNvGrpSpPr/>
          <p:nvPr/>
        </p:nvGrpSpPr>
        <p:grpSpPr>
          <a:xfrm>
            <a:off x="1090746" y="2673423"/>
            <a:ext cx="1761545" cy="1788257"/>
            <a:chOff x="867033" y="1739895"/>
            <a:chExt cx="1761545" cy="17882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C02EC1-7239-4FD2-9861-B7D752E620FA}"/>
                </a:ext>
              </a:extLst>
            </p:cNvPr>
            <p:cNvSpPr/>
            <p:nvPr/>
          </p:nvSpPr>
          <p:spPr bwMode="auto">
            <a:xfrm>
              <a:off x="1147660" y="2047672"/>
              <a:ext cx="1381328" cy="13813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885D9B-7B4D-45EF-B2E9-D4EB675E158F}"/>
                </a:ext>
              </a:extLst>
            </p:cNvPr>
            <p:cNvSpPr txBox="1"/>
            <p:nvPr/>
          </p:nvSpPr>
          <p:spPr>
            <a:xfrm>
              <a:off x="1059906" y="1739895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2 3     …         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D42E17-8FB2-4B59-9176-D205F4207588}"/>
                </a:ext>
              </a:extLst>
            </p:cNvPr>
            <p:cNvSpPr txBox="1"/>
            <p:nvPr/>
          </p:nvSpPr>
          <p:spPr>
            <a:xfrm flipH="1">
              <a:off x="867033" y="2053838"/>
              <a:ext cx="385746" cy="147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1 2 3     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70000"/>
                </a:lnSpc>
              </a:pPr>
              <a:r>
                <a:rPr lang="en-US" sz="1400" dirty="0"/>
                <a:t>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0BA42C-1A4F-49A3-A220-38BB7F304E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7660" y="2047672"/>
              <a:ext cx="1381328" cy="1381328"/>
            </a:xfrm>
            <a:prstGeom prst="line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E1F518-C970-4A1C-8998-B1280B3DC508}"/>
                </a:ext>
              </a:extLst>
            </p:cNvPr>
            <p:cNvSpPr txBox="1"/>
            <p:nvPr/>
          </p:nvSpPr>
          <p:spPr>
            <a:xfrm>
              <a:off x="1533406" y="2170783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Comp. 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46BCFE-FC4C-4197-8E73-FA279096601D}"/>
              </a:ext>
            </a:extLst>
          </p:cNvPr>
          <p:cNvGrpSpPr/>
          <p:nvPr/>
        </p:nvGrpSpPr>
        <p:grpSpPr>
          <a:xfrm>
            <a:off x="3729002" y="2673423"/>
            <a:ext cx="1749709" cy="1788257"/>
            <a:chOff x="867033" y="1739895"/>
            <a:chExt cx="1749709" cy="178825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EA2E15-3F4E-459C-8922-AB6795E106E0}"/>
                </a:ext>
              </a:extLst>
            </p:cNvPr>
            <p:cNvSpPr/>
            <p:nvPr/>
          </p:nvSpPr>
          <p:spPr bwMode="auto">
            <a:xfrm>
              <a:off x="1147660" y="2047672"/>
              <a:ext cx="1381328" cy="13813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0CD6CC-05C1-4600-AD73-F83ADFC15D4C}"/>
                </a:ext>
              </a:extLst>
            </p:cNvPr>
            <p:cNvSpPr txBox="1"/>
            <p:nvPr/>
          </p:nvSpPr>
          <p:spPr>
            <a:xfrm>
              <a:off x="1059906" y="1739895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2 3     …         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CB3238-D340-4811-A840-C27768A6C75C}"/>
                </a:ext>
              </a:extLst>
            </p:cNvPr>
            <p:cNvSpPr txBox="1"/>
            <p:nvPr/>
          </p:nvSpPr>
          <p:spPr>
            <a:xfrm flipH="1">
              <a:off x="867033" y="2053838"/>
              <a:ext cx="385746" cy="147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1 2 3     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70000"/>
                </a:lnSpc>
              </a:pPr>
              <a:r>
                <a:rPr lang="en-US" sz="1400" dirty="0"/>
                <a:t>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78ADDC-3B3D-40DF-B046-93B4809CEE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7660" y="2047672"/>
              <a:ext cx="1381328" cy="1381328"/>
            </a:xfrm>
            <a:prstGeom prst="line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72B0D9-9621-4462-B76D-6E64C470BE5C}"/>
                </a:ext>
              </a:extLst>
            </p:cNvPr>
            <p:cNvSpPr txBox="1"/>
            <p:nvPr/>
          </p:nvSpPr>
          <p:spPr>
            <a:xfrm>
              <a:off x="1533406" y="2170783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Spat. 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45A30C-9906-46F0-A2F3-101BA9C734E3}"/>
              </a:ext>
            </a:extLst>
          </p:cNvPr>
          <p:cNvSpPr txBox="1"/>
          <p:nvPr/>
        </p:nvSpPr>
        <p:spPr>
          <a:xfrm>
            <a:off x="4532936" y="220923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7DD4A-A908-4A94-B076-A6C87F71F22A}"/>
              </a:ext>
            </a:extLst>
          </p:cNvPr>
          <p:cNvSpPr txBox="1"/>
          <p:nvPr/>
        </p:nvSpPr>
        <p:spPr>
          <a:xfrm>
            <a:off x="1643923" y="22072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y</a:t>
            </a:r>
            <a:endParaRPr 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B2A3-A38B-4F22-BD71-5767D5833BB6}"/>
              </a:ext>
            </a:extLst>
          </p:cNvPr>
          <p:cNvSpPr txBox="1"/>
          <p:nvPr/>
        </p:nvSpPr>
        <p:spPr>
          <a:xfrm>
            <a:off x="3182672" y="220728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</a:t>
            </a:r>
            <a:endParaRPr 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28B450-7653-4E85-9A60-16730B20B8FC}"/>
              </a:ext>
            </a:extLst>
          </p:cNvPr>
          <p:cNvSpPr txBox="1"/>
          <p:nvPr/>
        </p:nvSpPr>
        <p:spPr>
          <a:xfrm>
            <a:off x="5850550" y="2012089"/>
            <a:ext cx="5698461" cy="268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Permute rows and columns of a dissimilarity matrix N (e.g. 999) times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Calculate the correlations between the permuted matrices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Compare the observed and random correlations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3F040D-323D-44F6-88DA-781A25D16263}"/>
              </a:ext>
            </a:extLst>
          </p:cNvPr>
          <p:cNvSpPr txBox="1"/>
          <p:nvPr/>
        </p:nvSpPr>
        <p:spPr>
          <a:xfrm>
            <a:off x="533401" y="5254695"/>
            <a:ext cx="1124902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Correlations between two matrices</a:t>
            </a:r>
            <a:r>
              <a:rPr lang="en-US" sz="2000" dirty="0">
                <a:solidFill>
                  <a:srgbClr val="0000FF"/>
                </a:solidFill>
              </a:rPr>
              <a:t>: function ‘mantel’ in R package ‘vegan’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Correlations between two matrices while controlling for a third matrix</a:t>
            </a:r>
            <a:r>
              <a:rPr lang="en-US" sz="2000" dirty="0">
                <a:solidFill>
                  <a:srgbClr val="0000FF"/>
                </a:solidFill>
              </a:rPr>
              <a:t>: function ‘</a:t>
            </a:r>
            <a:r>
              <a:rPr lang="en-US" sz="2000" dirty="0" err="1">
                <a:solidFill>
                  <a:srgbClr val="0000FF"/>
                </a:solidFill>
              </a:rPr>
              <a:t>mantel.partial</a:t>
            </a:r>
            <a:r>
              <a:rPr lang="en-US" sz="2000" dirty="0">
                <a:solidFill>
                  <a:srgbClr val="0000FF"/>
                </a:solidFill>
              </a:rPr>
              <a:t>’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20035C3-14A3-466F-AE3B-A86CEF32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6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673F-CEFC-42E7-8142-723EE82B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species compositions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32671A3-FE00-496F-85FD-BC8CDE24B0FF}"/>
              </a:ext>
            </a:extLst>
          </p:cNvPr>
          <p:cNvGrpSpPr/>
          <p:nvPr/>
        </p:nvGrpSpPr>
        <p:grpSpPr>
          <a:xfrm>
            <a:off x="992876" y="1586233"/>
            <a:ext cx="6040151" cy="3894839"/>
            <a:chOff x="700776" y="1370333"/>
            <a:chExt cx="6040151" cy="3894839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261EB31-32BE-4406-8D64-FD7D86FEF4FC}"/>
                </a:ext>
              </a:extLst>
            </p:cNvPr>
            <p:cNvSpPr/>
            <p:nvPr/>
          </p:nvSpPr>
          <p:spPr bwMode="auto">
            <a:xfrm>
              <a:off x="914400" y="1724025"/>
              <a:ext cx="2724150" cy="1181100"/>
            </a:xfrm>
            <a:prstGeom prst="parallelogram">
              <a:avLst>
                <a:gd name="adj" fmla="val 5611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C92097CA-5E7E-4F48-B3F1-81A86340BE10}"/>
                </a:ext>
              </a:extLst>
            </p:cNvPr>
            <p:cNvSpPr/>
            <p:nvPr/>
          </p:nvSpPr>
          <p:spPr bwMode="auto">
            <a:xfrm>
              <a:off x="3743325" y="1761791"/>
              <a:ext cx="2724150" cy="1181100"/>
            </a:xfrm>
            <a:prstGeom prst="parallelogram">
              <a:avLst>
                <a:gd name="adj" fmla="val 5611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4EDE2A27-97AA-402E-B2CC-E498E106F169}"/>
                </a:ext>
              </a:extLst>
            </p:cNvPr>
            <p:cNvSpPr/>
            <p:nvPr/>
          </p:nvSpPr>
          <p:spPr bwMode="auto">
            <a:xfrm>
              <a:off x="914400" y="4029075"/>
              <a:ext cx="2724150" cy="1181100"/>
            </a:xfrm>
            <a:prstGeom prst="parallelogram">
              <a:avLst>
                <a:gd name="adj" fmla="val 5611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B2A80D26-76AA-445A-A4FF-D1C5085B8D85}"/>
                </a:ext>
              </a:extLst>
            </p:cNvPr>
            <p:cNvSpPr/>
            <p:nvPr/>
          </p:nvSpPr>
          <p:spPr bwMode="auto">
            <a:xfrm>
              <a:off x="3743325" y="4029075"/>
              <a:ext cx="2724150" cy="1181100"/>
            </a:xfrm>
            <a:prstGeom prst="parallelogram">
              <a:avLst>
                <a:gd name="adj" fmla="val 5611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AF6E0B-7B89-49EE-8DE5-0CDE5D2EB496}"/>
                </a:ext>
              </a:extLst>
            </p:cNvPr>
            <p:cNvGrpSpPr/>
            <p:nvPr/>
          </p:nvGrpSpPr>
          <p:grpSpPr>
            <a:xfrm>
              <a:off x="1762805" y="1475339"/>
              <a:ext cx="434734" cy="881061"/>
              <a:chOff x="1310052" y="3529014"/>
              <a:chExt cx="434734" cy="88106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3C9BF9D-1871-4835-9AE1-9F30017363C3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766A0FC-37A3-4932-A7F6-D2D6CEBEB6E7}"/>
                  </a:ext>
                </a:extLst>
              </p:cNvPr>
              <p:cNvCxnSpPr>
                <a:stCxn id="35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17A44F-8C1A-43B4-BAC3-5157C4A39FFA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AA2DCE-8CBB-4199-8ADC-99144C0FA79D}"/>
                </a:ext>
              </a:extLst>
            </p:cNvPr>
            <p:cNvGrpSpPr/>
            <p:nvPr/>
          </p:nvGrpSpPr>
          <p:grpSpPr>
            <a:xfrm>
              <a:off x="2615613" y="1370333"/>
              <a:ext cx="434734" cy="838199"/>
              <a:chOff x="2224089" y="3584748"/>
              <a:chExt cx="434734" cy="838199"/>
            </a:xfrm>
          </p:grpSpPr>
          <p:sp>
            <p:nvSpPr>
              <p:cNvPr id="39" name="Pentagon 38">
                <a:extLst>
                  <a:ext uri="{FF2B5EF4-FFF2-40B4-BE49-F238E27FC236}">
                    <a16:creationId xmlns:a16="http://schemas.microsoft.com/office/drawing/2014/main" id="{0F640C49-D540-4C52-9D8F-8277D53FDF8C}"/>
                  </a:ext>
                </a:extLst>
              </p:cNvPr>
              <p:cNvSpPr/>
              <p:nvPr/>
            </p:nvSpPr>
            <p:spPr bwMode="auto">
              <a:xfrm>
                <a:off x="2224089" y="3584748"/>
                <a:ext cx="400050" cy="381000"/>
              </a:xfrm>
              <a:prstGeom prst="pentagon">
                <a:avLst/>
              </a:prstGeom>
              <a:solidFill>
                <a:srgbClr val="8686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96E50D7-B4B5-4DD8-A5DF-5164746BDA47}"/>
                  </a:ext>
                </a:extLst>
              </p:cNvPr>
              <p:cNvCxnSpPr/>
              <p:nvPr/>
            </p:nvCxnSpPr>
            <p:spPr bwMode="auto">
              <a:xfrm>
                <a:off x="2424114" y="3965748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0CC6FF-950E-4B59-89A3-9F0960EC363C}"/>
                  </a:ext>
                </a:extLst>
              </p:cNvPr>
              <p:cNvSpPr txBox="1"/>
              <p:nvPr/>
            </p:nvSpPr>
            <p:spPr>
              <a:xfrm>
                <a:off x="2224089" y="360597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C923DC8-377C-4485-B90A-597A7034DC97}"/>
                </a:ext>
              </a:extLst>
            </p:cNvPr>
            <p:cNvGrpSpPr/>
            <p:nvPr/>
          </p:nvGrpSpPr>
          <p:grpSpPr>
            <a:xfrm>
              <a:off x="2197539" y="1779100"/>
              <a:ext cx="495300" cy="895332"/>
              <a:chOff x="3109911" y="3556172"/>
              <a:chExt cx="495300" cy="895332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4E9EBE9-582E-41C1-A9CB-697DB166170C}"/>
                  </a:ext>
                </a:extLst>
              </p:cNvPr>
              <p:cNvCxnSpPr/>
              <p:nvPr/>
            </p:nvCxnSpPr>
            <p:spPr bwMode="auto">
              <a:xfrm>
                <a:off x="3357561" y="3994305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4" name="Diamond 43">
                <a:extLst>
                  <a:ext uri="{FF2B5EF4-FFF2-40B4-BE49-F238E27FC236}">
                    <a16:creationId xmlns:a16="http://schemas.microsoft.com/office/drawing/2014/main" id="{313F396C-41F3-4C66-8329-41F5A7C3A67B}"/>
                  </a:ext>
                </a:extLst>
              </p:cNvPr>
              <p:cNvSpPr/>
              <p:nvPr/>
            </p:nvSpPr>
            <p:spPr bwMode="auto">
              <a:xfrm>
                <a:off x="3109911" y="3556172"/>
                <a:ext cx="495300" cy="495300"/>
              </a:xfrm>
              <a:prstGeom prst="diamond">
                <a:avLst/>
              </a:prstGeom>
              <a:solidFill>
                <a:srgbClr val="CC66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5CDA2C7-F164-49C2-B22F-53023EE05AA4}"/>
                  </a:ext>
                </a:extLst>
              </p:cNvPr>
              <p:cNvSpPr txBox="1"/>
              <p:nvPr/>
            </p:nvSpPr>
            <p:spPr>
              <a:xfrm>
                <a:off x="3149356" y="3614322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57D2BB7-2C44-4A4B-A10A-0831F0AF549E}"/>
                </a:ext>
              </a:extLst>
            </p:cNvPr>
            <p:cNvGrpSpPr/>
            <p:nvPr/>
          </p:nvGrpSpPr>
          <p:grpSpPr>
            <a:xfrm>
              <a:off x="4382513" y="2026750"/>
              <a:ext cx="652467" cy="782881"/>
              <a:chOff x="3995732" y="3627194"/>
              <a:chExt cx="652467" cy="782881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5691C9E-5BB7-4D25-A271-9A9675CA39B7}"/>
                  </a:ext>
                </a:extLst>
              </p:cNvPr>
              <p:cNvSpPr/>
              <p:nvPr/>
            </p:nvSpPr>
            <p:spPr bwMode="auto">
              <a:xfrm>
                <a:off x="3995732" y="3667996"/>
                <a:ext cx="652467" cy="284880"/>
              </a:xfrm>
              <a:prstGeom prst="rect">
                <a:avLst/>
              </a:prstGeom>
              <a:solidFill>
                <a:srgbClr val="00B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B545CCF-8CC2-4573-983F-1EDC1EE67441}"/>
                  </a:ext>
                </a:extLst>
              </p:cNvPr>
              <p:cNvCxnSpPr/>
              <p:nvPr/>
            </p:nvCxnSpPr>
            <p:spPr bwMode="auto">
              <a:xfrm>
                <a:off x="433387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EFAD4A-85AC-430C-83B7-9CCE3BCAD82D}"/>
                  </a:ext>
                </a:extLst>
              </p:cNvPr>
              <p:cNvSpPr txBox="1"/>
              <p:nvPr/>
            </p:nvSpPr>
            <p:spPr>
              <a:xfrm>
                <a:off x="4139649" y="3627194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S4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2CA992F-B508-4876-B44E-783611EC78A8}"/>
                </a:ext>
              </a:extLst>
            </p:cNvPr>
            <p:cNvGrpSpPr/>
            <p:nvPr/>
          </p:nvGrpSpPr>
          <p:grpSpPr>
            <a:xfrm>
              <a:off x="4923421" y="1573962"/>
              <a:ext cx="434734" cy="881061"/>
              <a:chOff x="1310052" y="3529014"/>
              <a:chExt cx="434734" cy="881061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B2F90AA-2A27-4393-A8F7-F56906CB43BC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A118806-B58E-418B-9208-3D41675E8EB5}"/>
                  </a:ext>
                </a:extLst>
              </p:cNvPr>
              <p:cNvCxnSpPr>
                <a:stCxn id="55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27BD71-ACFB-4958-8B80-118541643F40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81F96F3-4998-4D56-BB28-AD7198346E9A}"/>
                </a:ext>
              </a:extLst>
            </p:cNvPr>
            <p:cNvGrpSpPr/>
            <p:nvPr/>
          </p:nvGrpSpPr>
          <p:grpSpPr>
            <a:xfrm>
              <a:off x="5585401" y="1855300"/>
              <a:ext cx="434734" cy="838199"/>
              <a:chOff x="2224089" y="3584748"/>
              <a:chExt cx="434734" cy="838199"/>
            </a:xfrm>
          </p:grpSpPr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341ADC1-3F5F-4F31-8F29-0AB72BDA9374}"/>
                  </a:ext>
                </a:extLst>
              </p:cNvPr>
              <p:cNvSpPr/>
              <p:nvPr/>
            </p:nvSpPr>
            <p:spPr bwMode="auto">
              <a:xfrm>
                <a:off x="2224089" y="3584748"/>
                <a:ext cx="400050" cy="381000"/>
              </a:xfrm>
              <a:prstGeom prst="pentagon">
                <a:avLst/>
              </a:prstGeom>
              <a:solidFill>
                <a:srgbClr val="8686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AA51437-8504-4CF4-9389-9E2A6F2DDE18}"/>
                  </a:ext>
                </a:extLst>
              </p:cNvPr>
              <p:cNvCxnSpPr/>
              <p:nvPr/>
            </p:nvCxnSpPr>
            <p:spPr bwMode="auto">
              <a:xfrm>
                <a:off x="2424114" y="3965748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9E0ADEF-2050-4109-89B4-18D7B09B5802}"/>
                  </a:ext>
                </a:extLst>
              </p:cNvPr>
              <p:cNvSpPr txBox="1"/>
              <p:nvPr/>
            </p:nvSpPr>
            <p:spPr>
              <a:xfrm>
                <a:off x="2224089" y="360597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39C65C5-27D5-49D7-B566-90E5D22EB139}"/>
                </a:ext>
              </a:extLst>
            </p:cNvPr>
            <p:cNvGrpSpPr/>
            <p:nvPr/>
          </p:nvGrpSpPr>
          <p:grpSpPr>
            <a:xfrm>
              <a:off x="1681334" y="3962067"/>
              <a:ext cx="434734" cy="881061"/>
              <a:chOff x="1310052" y="3529014"/>
              <a:chExt cx="434734" cy="881061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E5FDE3B-5E5D-423B-B59B-1CE03DB5C6D8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A453890-F955-454D-BE92-10341032679F}"/>
                  </a:ext>
                </a:extLst>
              </p:cNvPr>
              <p:cNvCxnSpPr>
                <a:stCxn id="63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7B0CAC-1E2D-4CAC-B013-1AFE60235E27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FCE0EC-6348-45E8-8D21-33E928ECB851}"/>
                </a:ext>
              </a:extLst>
            </p:cNvPr>
            <p:cNvGrpSpPr/>
            <p:nvPr/>
          </p:nvGrpSpPr>
          <p:grpSpPr>
            <a:xfrm>
              <a:off x="1353496" y="4305310"/>
              <a:ext cx="495300" cy="895332"/>
              <a:chOff x="3109911" y="3556172"/>
              <a:chExt cx="495300" cy="895332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919A9D8-5900-45BF-B1C7-614C6144A094}"/>
                  </a:ext>
                </a:extLst>
              </p:cNvPr>
              <p:cNvCxnSpPr/>
              <p:nvPr/>
            </p:nvCxnSpPr>
            <p:spPr bwMode="auto">
              <a:xfrm>
                <a:off x="3357561" y="3994305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" name="Diamond 67">
                <a:extLst>
                  <a:ext uri="{FF2B5EF4-FFF2-40B4-BE49-F238E27FC236}">
                    <a16:creationId xmlns:a16="http://schemas.microsoft.com/office/drawing/2014/main" id="{446DD097-7429-4688-A1B1-2F6DC716F2D4}"/>
                  </a:ext>
                </a:extLst>
              </p:cNvPr>
              <p:cNvSpPr/>
              <p:nvPr/>
            </p:nvSpPr>
            <p:spPr bwMode="auto">
              <a:xfrm>
                <a:off x="3109911" y="3556172"/>
                <a:ext cx="495300" cy="495300"/>
              </a:xfrm>
              <a:prstGeom prst="diamond">
                <a:avLst/>
              </a:prstGeom>
              <a:solidFill>
                <a:srgbClr val="CC66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E8FD92-7CE2-4330-B328-093FD46908F9}"/>
                  </a:ext>
                </a:extLst>
              </p:cNvPr>
              <p:cNvSpPr txBox="1"/>
              <p:nvPr/>
            </p:nvSpPr>
            <p:spPr>
              <a:xfrm>
                <a:off x="3149356" y="3614322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E1D5138-274E-4284-9B46-9D884314B51B}"/>
                </a:ext>
              </a:extLst>
            </p:cNvPr>
            <p:cNvGrpSpPr/>
            <p:nvPr/>
          </p:nvGrpSpPr>
          <p:grpSpPr>
            <a:xfrm>
              <a:off x="2924004" y="3839793"/>
              <a:ext cx="434734" cy="838199"/>
              <a:chOff x="2224089" y="3584748"/>
              <a:chExt cx="434734" cy="838199"/>
            </a:xfrm>
          </p:grpSpPr>
          <p:sp>
            <p:nvSpPr>
              <p:cNvPr id="71" name="Pentagon 70">
                <a:extLst>
                  <a:ext uri="{FF2B5EF4-FFF2-40B4-BE49-F238E27FC236}">
                    <a16:creationId xmlns:a16="http://schemas.microsoft.com/office/drawing/2014/main" id="{D187101D-E978-4151-AEB4-F72A109FBEEB}"/>
                  </a:ext>
                </a:extLst>
              </p:cNvPr>
              <p:cNvSpPr/>
              <p:nvPr/>
            </p:nvSpPr>
            <p:spPr bwMode="auto">
              <a:xfrm>
                <a:off x="2224089" y="3584748"/>
                <a:ext cx="400050" cy="381000"/>
              </a:xfrm>
              <a:prstGeom prst="pentagon">
                <a:avLst/>
              </a:prstGeom>
              <a:solidFill>
                <a:srgbClr val="8686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97B4CD9-F1CC-4900-B11B-75957340F90F}"/>
                  </a:ext>
                </a:extLst>
              </p:cNvPr>
              <p:cNvCxnSpPr/>
              <p:nvPr/>
            </p:nvCxnSpPr>
            <p:spPr bwMode="auto">
              <a:xfrm>
                <a:off x="2424114" y="3965748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FC39AF4-21F7-47F1-A985-C51FE45222B9}"/>
                  </a:ext>
                </a:extLst>
              </p:cNvPr>
              <p:cNvSpPr txBox="1"/>
              <p:nvPr/>
            </p:nvSpPr>
            <p:spPr>
              <a:xfrm>
                <a:off x="2224089" y="360597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892B54-8FA8-4E5D-B3C6-DADC4A988591}"/>
                </a:ext>
              </a:extLst>
            </p:cNvPr>
            <p:cNvGrpSpPr/>
            <p:nvPr/>
          </p:nvGrpSpPr>
          <p:grpSpPr>
            <a:xfrm>
              <a:off x="2076864" y="4258893"/>
              <a:ext cx="434734" cy="881061"/>
              <a:chOff x="1310052" y="3529014"/>
              <a:chExt cx="434734" cy="881061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32A95CE-6713-4C16-AD95-A8F947463FCE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F69C1B6-175F-43DC-8D6E-20DA078E267C}"/>
                  </a:ext>
                </a:extLst>
              </p:cNvPr>
              <p:cNvCxnSpPr>
                <a:stCxn id="79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7D23743-5AEC-4E9B-BD36-5F5515E0ED4E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015C6D4-304D-4378-BDB2-8D750CC8AD46}"/>
                </a:ext>
              </a:extLst>
            </p:cNvPr>
            <p:cNvGrpSpPr/>
            <p:nvPr/>
          </p:nvGrpSpPr>
          <p:grpSpPr>
            <a:xfrm>
              <a:off x="2517601" y="4014779"/>
              <a:ext cx="434734" cy="881061"/>
              <a:chOff x="1310052" y="3529014"/>
              <a:chExt cx="434734" cy="88106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D1F3456-7848-4AF9-B231-9B430A9897F2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A4A3540-B50F-4CC7-905E-E0462DDC4BD9}"/>
                  </a:ext>
                </a:extLst>
              </p:cNvPr>
              <p:cNvCxnSpPr>
                <a:stCxn id="83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9CBAF5D-96A4-40DD-8F56-F82B8C2422DE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E865E86-3403-467D-B449-E169F2F8E92B}"/>
                </a:ext>
              </a:extLst>
            </p:cNvPr>
            <p:cNvGrpSpPr/>
            <p:nvPr/>
          </p:nvGrpSpPr>
          <p:grpSpPr>
            <a:xfrm>
              <a:off x="4428121" y="3876527"/>
              <a:ext cx="434734" cy="881061"/>
              <a:chOff x="1310052" y="3529014"/>
              <a:chExt cx="434734" cy="881061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C8DD8D4-AAF1-4C5F-8661-854419FF1DBE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F4716BB-1F69-474D-8FF2-07552892B7F1}"/>
                  </a:ext>
                </a:extLst>
              </p:cNvPr>
              <p:cNvCxnSpPr>
                <a:stCxn id="87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6748253-EF60-4256-AAA8-8CAC753AE901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57D692-F42C-424E-8508-08FB3A3FA41C}"/>
                </a:ext>
              </a:extLst>
            </p:cNvPr>
            <p:cNvGrpSpPr/>
            <p:nvPr/>
          </p:nvGrpSpPr>
          <p:grpSpPr>
            <a:xfrm>
              <a:off x="5269922" y="3726776"/>
              <a:ext cx="434734" cy="838199"/>
              <a:chOff x="2224089" y="3584748"/>
              <a:chExt cx="434734" cy="838199"/>
            </a:xfrm>
          </p:grpSpPr>
          <p:sp>
            <p:nvSpPr>
              <p:cNvPr id="91" name="Pentagon 90">
                <a:extLst>
                  <a:ext uri="{FF2B5EF4-FFF2-40B4-BE49-F238E27FC236}">
                    <a16:creationId xmlns:a16="http://schemas.microsoft.com/office/drawing/2014/main" id="{ACEC1B93-8D74-4366-9ADE-5CE0B196AD73}"/>
                  </a:ext>
                </a:extLst>
              </p:cNvPr>
              <p:cNvSpPr/>
              <p:nvPr/>
            </p:nvSpPr>
            <p:spPr bwMode="auto">
              <a:xfrm>
                <a:off x="2224089" y="3584748"/>
                <a:ext cx="400050" cy="381000"/>
              </a:xfrm>
              <a:prstGeom prst="pentagon">
                <a:avLst/>
              </a:prstGeom>
              <a:solidFill>
                <a:srgbClr val="8686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0DE2E98-87E3-44C6-A77D-A6385F1B27D9}"/>
                  </a:ext>
                </a:extLst>
              </p:cNvPr>
              <p:cNvCxnSpPr/>
              <p:nvPr/>
            </p:nvCxnSpPr>
            <p:spPr bwMode="auto">
              <a:xfrm>
                <a:off x="2424114" y="3965748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BE0CE68-8245-450A-A3BC-323B19558885}"/>
                  </a:ext>
                </a:extLst>
              </p:cNvPr>
              <p:cNvSpPr txBox="1"/>
              <p:nvPr/>
            </p:nvSpPr>
            <p:spPr>
              <a:xfrm>
                <a:off x="2224089" y="360597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4DADAD-D7B4-4CC3-B389-98426E1F6128}"/>
                </a:ext>
              </a:extLst>
            </p:cNvPr>
            <p:cNvGrpSpPr/>
            <p:nvPr/>
          </p:nvGrpSpPr>
          <p:grpSpPr>
            <a:xfrm>
              <a:off x="4851177" y="4200832"/>
              <a:ext cx="495300" cy="895332"/>
              <a:chOff x="3109911" y="3556172"/>
              <a:chExt cx="495300" cy="895332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AFA0C05-01D1-418B-9054-54D6E848479F}"/>
                  </a:ext>
                </a:extLst>
              </p:cNvPr>
              <p:cNvCxnSpPr/>
              <p:nvPr/>
            </p:nvCxnSpPr>
            <p:spPr bwMode="auto">
              <a:xfrm>
                <a:off x="3357561" y="3994305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6" name="Diamond 95">
                <a:extLst>
                  <a:ext uri="{FF2B5EF4-FFF2-40B4-BE49-F238E27FC236}">
                    <a16:creationId xmlns:a16="http://schemas.microsoft.com/office/drawing/2014/main" id="{A5BC5F4E-628E-452D-93FF-4187E1C981A3}"/>
                  </a:ext>
                </a:extLst>
              </p:cNvPr>
              <p:cNvSpPr/>
              <p:nvPr/>
            </p:nvSpPr>
            <p:spPr bwMode="auto">
              <a:xfrm>
                <a:off x="3109911" y="3556172"/>
                <a:ext cx="495300" cy="495300"/>
              </a:xfrm>
              <a:prstGeom prst="diamond">
                <a:avLst/>
              </a:prstGeom>
              <a:solidFill>
                <a:srgbClr val="CC66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E8FF1DC-64C6-40E1-ADDE-34287A36E302}"/>
                  </a:ext>
                </a:extLst>
              </p:cNvPr>
              <p:cNvSpPr txBox="1"/>
              <p:nvPr/>
            </p:nvSpPr>
            <p:spPr>
              <a:xfrm>
                <a:off x="3149356" y="3614322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D0E3F9B-483F-4A82-9DEB-362AD6DBE4B1}"/>
                </a:ext>
              </a:extLst>
            </p:cNvPr>
            <p:cNvGrpSpPr/>
            <p:nvPr/>
          </p:nvGrpSpPr>
          <p:grpSpPr>
            <a:xfrm>
              <a:off x="4101038" y="4321094"/>
              <a:ext cx="434734" cy="881061"/>
              <a:chOff x="1310052" y="3529014"/>
              <a:chExt cx="434734" cy="881061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0F084AB-AB21-4C97-BAA8-BE3A362E1BC9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653F5C1-9878-41A5-A334-C5CF7D2CF73B}"/>
                  </a:ext>
                </a:extLst>
              </p:cNvPr>
              <p:cNvCxnSpPr>
                <a:stCxn id="99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4717F96-FB06-4BBE-9E78-39023CE38C8F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4A1288E-50D4-4C7D-A2A9-F878DE5500D0}"/>
                </a:ext>
              </a:extLst>
            </p:cNvPr>
            <p:cNvGrpSpPr/>
            <p:nvPr/>
          </p:nvGrpSpPr>
          <p:grpSpPr>
            <a:xfrm>
              <a:off x="5818860" y="3829041"/>
              <a:ext cx="434734" cy="838199"/>
              <a:chOff x="2224089" y="3584748"/>
              <a:chExt cx="434734" cy="838199"/>
            </a:xfrm>
          </p:grpSpPr>
          <p:sp>
            <p:nvSpPr>
              <p:cNvPr id="103" name="Pentagon 102">
                <a:extLst>
                  <a:ext uri="{FF2B5EF4-FFF2-40B4-BE49-F238E27FC236}">
                    <a16:creationId xmlns:a16="http://schemas.microsoft.com/office/drawing/2014/main" id="{D5124D3D-E511-4D37-9F17-78567A3B5E69}"/>
                  </a:ext>
                </a:extLst>
              </p:cNvPr>
              <p:cNvSpPr/>
              <p:nvPr/>
            </p:nvSpPr>
            <p:spPr bwMode="auto">
              <a:xfrm>
                <a:off x="2224089" y="3584748"/>
                <a:ext cx="400050" cy="381000"/>
              </a:xfrm>
              <a:prstGeom prst="pentagon">
                <a:avLst/>
              </a:prstGeom>
              <a:solidFill>
                <a:srgbClr val="8686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0B12424-2F4A-4B6E-84B3-42C0771BC908}"/>
                  </a:ext>
                </a:extLst>
              </p:cNvPr>
              <p:cNvCxnSpPr/>
              <p:nvPr/>
            </p:nvCxnSpPr>
            <p:spPr bwMode="auto">
              <a:xfrm>
                <a:off x="2424114" y="3965748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B7AA17C-B399-4CD8-989A-7115B4870B1B}"/>
                  </a:ext>
                </a:extLst>
              </p:cNvPr>
              <p:cNvSpPr txBox="1"/>
              <p:nvPr/>
            </p:nvSpPr>
            <p:spPr>
              <a:xfrm>
                <a:off x="2224089" y="360597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B33CCCA-86F9-4027-A349-228BABE0E313}"/>
                </a:ext>
              </a:extLst>
            </p:cNvPr>
            <p:cNvGrpSpPr/>
            <p:nvPr/>
          </p:nvGrpSpPr>
          <p:grpSpPr>
            <a:xfrm>
              <a:off x="5500231" y="4273053"/>
              <a:ext cx="495300" cy="895332"/>
              <a:chOff x="3109911" y="3556172"/>
              <a:chExt cx="495300" cy="895332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C1E03F5-AC7E-4A31-84CB-6231C0970E56}"/>
                  </a:ext>
                </a:extLst>
              </p:cNvPr>
              <p:cNvCxnSpPr/>
              <p:nvPr/>
            </p:nvCxnSpPr>
            <p:spPr bwMode="auto">
              <a:xfrm>
                <a:off x="3357561" y="3994305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8" name="Diamond 107">
                <a:extLst>
                  <a:ext uri="{FF2B5EF4-FFF2-40B4-BE49-F238E27FC236}">
                    <a16:creationId xmlns:a16="http://schemas.microsoft.com/office/drawing/2014/main" id="{4B6EC18E-FADE-406D-802C-5752F8F0A5D3}"/>
                  </a:ext>
                </a:extLst>
              </p:cNvPr>
              <p:cNvSpPr/>
              <p:nvPr/>
            </p:nvSpPr>
            <p:spPr bwMode="auto">
              <a:xfrm>
                <a:off x="3109911" y="3556172"/>
                <a:ext cx="495300" cy="495300"/>
              </a:xfrm>
              <a:prstGeom prst="diamond">
                <a:avLst/>
              </a:prstGeom>
              <a:solidFill>
                <a:srgbClr val="CC66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737FCB6-338E-4188-BC7E-4B2BFB367FB9}"/>
                  </a:ext>
                </a:extLst>
              </p:cNvPr>
              <p:cNvSpPr txBox="1"/>
              <p:nvPr/>
            </p:nvSpPr>
            <p:spPr>
              <a:xfrm>
                <a:off x="3149356" y="3614322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1D45F73-6B38-4511-BA1F-CB3EF27A1789}"/>
                </a:ext>
              </a:extLst>
            </p:cNvPr>
            <p:cNvSpPr txBox="1"/>
            <p:nvPr/>
          </p:nvSpPr>
          <p:spPr>
            <a:xfrm>
              <a:off x="700776" y="1680065"/>
              <a:ext cx="830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Site A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BA90EF1-08E6-4B67-A4F0-10C1AE4A5051}"/>
                </a:ext>
              </a:extLst>
            </p:cNvPr>
            <p:cNvSpPr txBox="1"/>
            <p:nvPr/>
          </p:nvSpPr>
          <p:spPr>
            <a:xfrm>
              <a:off x="5902236" y="261749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Site B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8E0CED5-4582-4DF1-B371-7E9BF85F0DD8}"/>
                </a:ext>
              </a:extLst>
            </p:cNvPr>
            <p:cNvSpPr txBox="1"/>
            <p:nvPr/>
          </p:nvSpPr>
          <p:spPr>
            <a:xfrm>
              <a:off x="5869635" y="489584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Site D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3066EA-44F5-45F0-B692-64B43590BA54}"/>
                </a:ext>
              </a:extLst>
            </p:cNvPr>
            <p:cNvSpPr txBox="1"/>
            <p:nvPr/>
          </p:nvSpPr>
          <p:spPr>
            <a:xfrm>
              <a:off x="713051" y="3870081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Site C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BC8AE69-EDD5-4D8F-8461-E2633F2E0762}"/>
              </a:ext>
            </a:extLst>
          </p:cNvPr>
          <p:cNvSpPr txBox="1"/>
          <p:nvPr/>
        </p:nvSpPr>
        <p:spPr>
          <a:xfrm>
            <a:off x="7881743" y="1925375"/>
            <a:ext cx="3443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Different identities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8DAA77F-B37F-43CB-A960-87C43863CF46}"/>
              </a:ext>
            </a:extLst>
          </p:cNvPr>
          <p:cNvSpPr txBox="1"/>
          <p:nvPr/>
        </p:nvSpPr>
        <p:spPr>
          <a:xfrm>
            <a:off x="7881743" y="3104751"/>
            <a:ext cx="36550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Different abundances of same identities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D6C55-D38C-4402-A8D4-9372FBC1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158-F0C0-430F-92FC-FA84F049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FF"/>
                </a:solidFill>
              </a:rPr>
              <a:t>Variation partitioning using multivariate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28826-7161-429A-9113-03909BEC53A2}"/>
              </a:ext>
            </a:extLst>
          </p:cNvPr>
          <p:cNvSpPr txBox="1"/>
          <p:nvPr/>
        </p:nvSpPr>
        <p:spPr>
          <a:xfrm>
            <a:off x="9235813" y="12754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5B37D-D68F-4DBA-80D2-54477CA97D0F}"/>
              </a:ext>
            </a:extLst>
          </p:cNvPr>
          <p:cNvSpPr txBox="1"/>
          <p:nvPr/>
        </p:nvSpPr>
        <p:spPr>
          <a:xfrm>
            <a:off x="6329512" y="122622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CB560-92DD-406C-908E-022F8497D545}"/>
              </a:ext>
            </a:extLst>
          </p:cNvPr>
          <p:cNvSpPr txBox="1"/>
          <p:nvPr/>
        </p:nvSpPr>
        <p:spPr>
          <a:xfrm>
            <a:off x="3440499" y="122427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y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AC17C-3C3B-4E24-8104-C750E0423311}"/>
              </a:ext>
            </a:extLst>
          </p:cNvPr>
          <p:cNvSpPr txBox="1"/>
          <p:nvPr/>
        </p:nvSpPr>
        <p:spPr>
          <a:xfrm>
            <a:off x="4979248" y="122427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B2600-90C4-42E8-9F8B-69609ADBFA3A}"/>
              </a:ext>
            </a:extLst>
          </p:cNvPr>
          <p:cNvSpPr txBox="1"/>
          <p:nvPr/>
        </p:nvSpPr>
        <p:spPr>
          <a:xfrm>
            <a:off x="7785768" y="122427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+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5AAB7-6F0D-4282-8728-B783D3D68F0D}"/>
              </a:ext>
            </a:extLst>
          </p:cNvPr>
          <p:cNvSpPr txBox="1"/>
          <p:nvPr/>
        </p:nvSpPr>
        <p:spPr>
          <a:xfrm>
            <a:off x="9712298" y="2062000"/>
            <a:ext cx="172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Environmental distance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E42CEE-77BA-4E79-B6DD-4ECDAC46DD81}"/>
              </a:ext>
            </a:extLst>
          </p:cNvPr>
          <p:cNvGrpSpPr/>
          <p:nvPr/>
        </p:nvGrpSpPr>
        <p:grpSpPr>
          <a:xfrm>
            <a:off x="2958168" y="3994868"/>
            <a:ext cx="2092400" cy="2114756"/>
            <a:chOff x="2492568" y="3047051"/>
            <a:chExt cx="2092400" cy="21147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75DEE3-DCD7-4992-B3FB-B1F97FA11C44}"/>
                </a:ext>
              </a:extLst>
            </p:cNvPr>
            <p:cNvSpPr/>
            <p:nvPr/>
          </p:nvSpPr>
          <p:spPr bwMode="auto">
            <a:xfrm>
              <a:off x="2863614" y="3376533"/>
              <a:ext cx="1721354" cy="178527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7F10CF-A43C-48D7-90E3-4BA1F3061F10}"/>
                </a:ext>
              </a:extLst>
            </p:cNvPr>
            <p:cNvSpPr txBox="1"/>
            <p:nvPr/>
          </p:nvSpPr>
          <p:spPr>
            <a:xfrm>
              <a:off x="2809174" y="3047051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species </a:t>
              </a:r>
              <a:r>
                <a:rPr lang="en-US" sz="1400" dirty="0" err="1"/>
                <a:t>y</a:t>
              </a:r>
              <a:r>
                <a:rPr lang="en-US" sz="1400" baseline="-25000" dirty="0" err="1"/>
                <a:t>1</a:t>
              </a:r>
              <a:r>
                <a:rPr lang="en-US" sz="1400" dirty="0"/>
                <a:t>…</a:t>
              </a:r>
              <a:r>
                <a:rPr lang="en-US" sz="1400" dirty="0" err="1"/>
                <a:t>y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2ED40-C3AF-435B-A054-563E4C689D31}"/>
                </a:ext>
              </a:extLst>
            </p:cNvPr>
            <p:cNvSpPr txBox="1"/>
            <p:nvPr/>
          </p:nvSpPr>
          <p:spPr>
            <a:xfrm rot="16200000" flipH="1">
              <a:off x="2107091" y="3884006"/>
              <a:ext cx="107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sites 1 to 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5EA830-322F-4E2A-8B81-B09C90060499}"/>
                </a:ext>
              </a:extLst>
            </p:cNvPr>
            <p:cNvSpPr txBox="1"/>
            <p:nvPr/>
          </p:nvSpPr>
          <p:spPr>
            <a:xfrm>
              <a:off x="3527875" y="3627150"/>
              <a:ext cx="434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10C1EC-95A2-4810-AA7E-98F696A20E3E}"/>
                </a:ext>
              </a:extLst>
            </p:cNvPr>
            <p:cNvSpPr txBox="1"/>
            <p:nvPr/>
          </p:nvSpPr>
          <p:spPr>
            <a:xfrm>
              <a:off x="2990152" y="3930929"/>
              <a:ext cx="1466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Species composition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E4D04C-CFF8-4BE6-B881-E9EE95E4FA49}"/>
              </a:ext>
            </a:extLst>
          </p:cNvPr>
          <p:cNvGrpSpPr/>
          <p:nvPr/>
        </p:nvGrpSpPr>
        <p:grpSpPr>
          <a:xfrm>
            <a:off x="6043698" y="3994868"/>
            <a:ext cx="2092400" cy="2114756"/>
            <a:chOff x="2492568" y="3047051"/>
            <a:chExt cx="2092400" cy="21147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0A985E-C8ED-45CA-917A-B8FA652454A2}"/>
                </a:ext>
              </a:extLst>
            </p:cNvPr>
            <p:cNvSpPr/>
            <p:nvPr/>
          </p:nvSpPr>
          <p:spPr bwMode="auto">
            <a:xfrm>
              <a:off x="2863614" y="3376533"/>
              <a:ext cx="1721354" cy="178527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889327-A83F-4BE4-B350-D79DB7BA3F79}"/>
                </a:ext>
              </a:extLst>
            </p:cNvPr>
            <p:cNvSpPr txBox="1"/>
            <p:nvPr/>
          </p:nvSpPr>
          <p:spPr>
            <a:xfrm>
              <a:off x="2809174" y="3047051"/>
              <a:ext cx="1444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variables </a:t>
              </a:r>
              <a:r>
                <a:rPr lang="en-US" sz="1400" dirty="0" err="1"/>
                <a:t>s</a:t>
              </a:r>
              <a:r>
                <a:rPr lang="en-US" sz="1400" baseline="-25000" dirty="0" err="1"/>
                <a:t>1</a:t>
              </a:r>
              <a:r>
                <a:rPr lang="en-US" sz="1400" dirty="0"/>
                <a:t>…</a:t>
              </a:r>
              <a:r>
                <a:rPr lang="en-US" sz="1400" dirty="0" err="1"/>
                <a:t>s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AC99F-6E23-453A-ABBF-6B424FE7EEF4}"/>
                </a:ext>
              </a:extLst>
            </p:cNvPr>
            <p:cNvSpPr txBox="1"/>
            <p:nvPr/>
          </p:nvSpPr>
          <p:spPr>
            <a:xfrm rot="16200000" flipH="1">
              <a:off x="2107091" y="3884006"/>
              <a:ext cx="107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sites 1 to 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92EA75-8B61-4BB4-A3BA-1773A27A5B82}"/>
                </a:ext>
              </a:extLst>
            </p:cNvPr>
            <p:cNvSpPr txBox="1"/>
            <p:nvPr/>
          </p:nvSpPr>
          <p:spPr>
            <a:xfrm>
              <a:off x="3527875" y="3627150"/>
              <a:ext cx="434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2E6930-A5CC-4EBB-A2BF-12BB21D5433A}"/>
                </a:ext>
              </a:extLst>
            </p:cNvPr>
            <p:cNvSpPr txBox="1"/>
            <p:nvPr/>
          </p:nvSpPr>
          <p:spPr>
            <a:xfrm>
              <a:off x="2990152" y="3930929"/>
              <a:ext cx="1466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space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FDD2E8-D8BD-4B03-BDC0-C84E12BFC9AE}"/>
              </a:ext>
            </a:extLst>
          </p:cNvPr>
          <p:cNvGrpSpPr/>
          <p:nvPr/>
        </p:nvGrpSpPr>
        <p:grpSpPr>
          <a:xfrm>
            <a:off x="8902333" y="3994868"/>
            <a:ext cx="2106109" cy="2114756"/>
            <a:chOff x="2492568" y="3047051"/>
            <a:chExt cx="2106109" cy="21147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D9B697-1F2B-4666-A44E-7D09F2F2877C}"/>
                </a:ext>
              </a:extLst>
            </p:cNvPr>
            <p:cNvSpPr/>
            <p:nvPr/>
          </p:nvSpPr>
          <p:spPr bwMode="auto">
            <a:xfrm>
              <a:off x="2863614" y="3376533"/>
              <a:ext cx="1721354" cy="178527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B766AC-9E03-4BED-B4B5-3946EDE9CBF7}"/>
                </a:ext>
              </a:extLst>
            </p:cNvPr>
            <p:cNvSpPr txBox="1"/>
            <p:nvPr/>
          </p:nvSpPr>
          <p:spPr>
            <a:xfrm>
              <a:off x="2809174" y="3047051"/>
              <a:ext cx="1463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variables </a:t>
              </a:r>
              <a:r>
                <a:rPr lang="en-US" sz="1400" dirty="0" err="1"/>
                <a:t>e</a:t>
              </a:r>
              <a:r>
                <a:rPr lang="en-US" sz="1400" baseline="-25000" dirty="0" err="1"/>
                <a:t>1</a:t>
              </a:r>
              <a:r>
                <a:rPr lang="en-US" sz="1400" dirty="0"/>
                <a:t>…e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1FF32C-372C-4D7C-8573-92B084640265}"/>
                </a:ext>
              </a:extLst>
            </p:cNvPr>
            <p:cNvSpPr txBox="1"/>
            <p:nvPr/>
          </p:nvSpPr>
          <p:spPr>
            <a:xfrm rot="16200000" flipH="1">
              <a:off x="2107091" y="3884006"/>
              <a:ext cx="107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sites 1 to 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40BFE6-1819-42BB-8987-98E0863C9938}"/>
                </a:ext>
              </a:extLst>
            </p:cNvPr>
            <p:cNvSpPr txBox="1"/>
            <p:nvPr/>
          </p:nvSpPr>
          <p:spPr>
            <a:xfrm>
              <a:off x="3527875" y="3627150"/>
              <a:ext cx="434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563D4-D9B2-4FB8-B119-2E01C2C070B5}"/>
                </a:ext>
              </a:extLst>
            </p:cNvPr>
            <p:cNvSpPr txBox="1"/>
            <p:nvPr/>
          </p:nvSpPr>
          <p:spPr>
            <a:xfrm>
              <a:off x="2926723" y="3961432"/>
              <a:ext cx="1671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environment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E8A911-333D-4C83-A7BC-303A6BDD09B8}"/>
              </a:ext>
            </a:extLst>
          </p:cNvPr>
          <p:cNvSpPr txBox="1"/>
          <p:nvPr/>
        </p:nvSpPr>
        <p:spPr>
          <a:xfrm>
            <a:off x="9658896" y="351362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</a:t>
            </a:r>
            <a:endParaRPr 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17C4BC-8846-4DA8-98D6-AEA0A0B655DE}"/>
              </a:ext>
            </a:extLst>
          </p:cNvPr>
          <p:cNvSpPr txBox="1"/>
          <p:nvPr/>
        </p:nvSpPr>
        <p:spPr>
          <a:xfrm>
            <a:off x="6853453" y="346441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</a:t>
            </a:r>
            <a:endParaRPr 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56356A-161F-487E-9697-9022EBA40F55}"/>
              </a:ext>
            </a:extLst>
          </p:cNvPr>
          <p:cNvSpPr txBox="1"/>
          <p:nvPr/>
        </p:nvSpPr>
        <p:spPr>
          <a:xfrm>
            <a:off x="3964440" y="346247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Y</a:t>
            </a:r>
            <a:endParaRPr 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84D09F-DAEA-4738-8BED-F94405CB8089}"/>
              </a:ext>
            </a:extLst>
          </p:cNvPr>
          <p:cNvSpPr txBox="1"/>
          <p:nvPr/>
        </p:nvSpPr>
        <p:spPr>
          <a:xfrm>
            <a:off x="5503189" y="346247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</a:t>
            </a:r>
            <a:endParaRPr lang="en-US" sz="2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898655-7B69-4ABA-8FAE-B96DEB17FE79}"/>
              </a:ext>
            </a:extLst>
          </p:cNvPr>
          <p:cNvSpPr txBox="1"/>
          <p:nvPr/>
        </p:nvSpPr>
        <p:spPr>
          <a:xfrm>
            <a:off x="8309709" y="346247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+</a:t>
            </a:r>
            <a:endParaRPr lang="en-US" sz="24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F4E0E2-24D9-477A-8C15-733A09B24392}"/>
              </a:ext>
            </a:extLst>
          </p:cNvPr>
          <p:cNvGrpSpPr/>
          <p:nvPr/>
        </p:nvGrpSpPr>
        <p:grpSpPr>
          <a:xfrm>
            <a:off x="3381990" y="1697057"/>
            <a:ext cx="473206" cy="1221075"/>
            <a:chOff x="1688279" y="4599656"/>
            <a:chExt cx="473206" cy="191795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2B4CE26-E1BE-4F5D-9BBE-8C05C6CD638C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8B2609-54CB-46C5-854A-71AFC4871943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841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41B1B1-D9EA-450C-8D58-FD17107CA834}"/>
              </a:ext>
            </a:extLst>
          </p:cNvPr>
          <p:cNvGrpSpPr/>
          <p:nvPr/>
        </p:nvGrpSpPr>
        <p:grpSpPr>
          <a:xfrm>
            <a:off x="6302445" y="1753671"/>
            <a:ext cx="473206" cy="1221075"/>
            <a:chOff x="1688279" y="4599656"/>
            <a:chExt cx="473206" cy="191795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4A5B9D1-AA44-46E6-92DB-77ECB1671990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F5240F-21F5-44C5-8A2E-DCA9F4BAB51B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841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D406AE-BAFF-411C-A846-6D7F1F41DB76}"/>
              </a:ext>
            </a:extLst>
          </p:cNvPr>
          <p:cNvGrpSpPr/>
          <p:nvPr/>
        </p:nvGrpSpPr>
        <p:grpSpPr>
          <a:xfrm>
            <a:off x="9239092" y="1814609"/>
            <a:ext cx="473206" cy="1221075"/>
            <a:chOff x="1688279" y="4599656"/>
            <a:chExt cx="473206" cy="191795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3BB8FC-6AFB-4795-968C-CF5AC4D620AF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179628-503C-466F-83C7-B8829F545DA9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841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20F486A-7796-4642-A8C1-EDF3ED2E2623}"/>
              </a:ext>
            </a:extLst>
          </p:cNvPr>
          <p:cNvSpPr txBox="1"/>
          <p:nvPr/>
        </p:nvSpPr>
        <p:spPr>
          <a:xfrm>
            <a:off x="6811127" y="1936560"/>
            <a:ext cx="119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altLang="zh-CN" dirty="0"/>
              <a:t>patial  distance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07B418-1FBF-4BB2-B900-475E285ECE4C}"/>
              </a:ext>
            </a:extLst>
          </p:cNvPr>
          <p:cNvSpPr txBox="1"/>
          <p:nvPr/>
        </p:nvSpPr>
        <p:spPr>
          <a:xfrm>
            <a:off x="3910028" y="204507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Dissimilarity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8B6CF-B5D1-4F88-B55C-5DDD6A58FD67}"/>
              </a:ext>
            </a:extLst>
          </p:cNvPr>
          <p:cNvSpPr txBox="1"/>
          <p:nvPr/>
        </p:nvSpPr>
        <p:spPr>
          <a:xfrm>
            <a:off x="478894" y="1605930"/>
            <a:ext cx="1969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Multiple linear regression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F29B08-3D71-4554-AE57-42FC04D0B84A}"/>
              </a:ext>
            </a:extLst>
          </p:cNvPr>
          <p:cNvSpPr/>
          <p:nvPr/>
        </p:nvSpPr>
        <p:spPr>
          <a:xfrm>
            <a:off x="669813" y="4421387"/>
            <a:ext cx="19371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Multivariate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BF761-07D1-4D5C-BF60-F46EEB52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9B1D-5B79-4422-8C03-B9E7B094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analysis (RDA)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0BAA-B626-4F94-8757-28E8DB63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2378"/>
            <a:ext cx="10972800" cy="3389148"/>
          </a:xfrm>
        </p:spPr>
        <p:txBody>
          <a:bodyPr/>
          <a:lstStyle/>
          <a:p>
            <a:r>
              <a:rPr lang="en-US" dirty="0"/>
              <a:t>RDA</a:t>
            </a:r>
            <a:r>
              <a:rPr lang="en-US" b="0" dirty="0"/>
              <a:t> is an method of </a:t>
            </a:r>
            <a:r>
              <a:rPr lang="en-US" dirty="0"/>
              <a:t>canonical analysis</a:t>
            </a:r>
          </a:p>
          <a:p>
            <a:r>
              <a:rPr lang="en-US" b="0" dirty="0"/>
              <a:t>Canonical analysis allow ecologists to perform direct comparisons of two data matrices about the same objects (rows).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0CE6D7-0488-4394-80F7-52E6B9FC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93" y="2875310"/>
            <a:ext cx="5103207" cy="1706216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09C2672-F4AB-4174-80EA-057F11DDC10D}"/>
              </a:ext>
            </a:extLst>
          </p:cNvPr>
          <p:cNvSpPr txBox="1">
            <a:spLocks/>
          </p:cNvSpPr>
          <p:nvPr/>
        </p:nvSpPr>
        <p:spPr bwMode="auto">
          <a:xfrm>
            <a:off x="609600" y="4752675"/>
            <a:ext cx="10972800" cy="14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b="0" kern="0" dirty="0">
                <a:solidFill>
                  <a:srgbClr val="0000FF"/>
                </a:solidFill>
              </a:rPr>
              <a:t>RDA can be used to test the relationship between a matrix </a:t>
            </a:r>
            <a:r>
              <a:rPr lang="en-US" kern="0" dirty="0">
                <a:solidFill>
                  <a:srgbClr val="0000FF"/>
                </a:solidFill>
              </a:rPr>
              <a:t>Y </a:t>
            </a:r>
            <a:r>
              <a:rPr lang="en-US" b="0" kern="0" dirty="0">
                <a:solidFill>
                  <a:srgbClr val="0000FF"/>
                </a:solidFill>
              </a:rPr>
              <a:t>describing species composition and a matrix </a:t>
            </a:r>
            <a:r>
              <a:rPr lang="en-US" kern="0" dirty="0">
                <a:solidFill>
                  <a:srgbClr val="0000FF"/>
                </a:solidFill>
              </a:rPr>
              <a:t>E </a:t>
            </a:r>
            <a:r>
              <a:rPr lang="en-US" b="0" kern="0" dirty="0">
                <a:solidFill>
                  <a:srgbClr val="0000FF"/>
                </a:solidFill>
              </a:rPr>
              <a:t>containing environmental variables</a:t>
            </a:r>
          </a:p>
          <a:p>
            <a:r>
              <a:rPr lang="en-US" b="0" kern="0" dirty="0">
                <a:solidFill>
                  <a:srgbClr val="0000FF"/>
                </a:solidFill>
              </a:rPr>
              <a:t>Partial RDA can controlling for the effects of a third matrix</a:t>
            </a:r>
            <a:r>
              <a:rPr lang="en-US" b="0" kern="0" dirty="0"/>
              <a:t>.</a:t>
            </a:r>
            <a:endParaRPr lang="en-US" kern="0" dirty="0"/>
          </a:p>
          <a:p>
            <a:pPr marL="0" indent="0">
              <a:buFontTx/>
              <a:buNone/>
            </a:pPr>
            <a:endParaRPr lang="en-US" b="0" kern="0" dirty="0"/>
          </a:p>
          <a:p>
            <a:endParaRPr lang="en-US" b="0" kern="0" dirty="0"/>
          </a:p>
          <a:p>
            <a:endParaRPr lang="en-US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EDA3D-3D9E-4D94-B18C-64F75E9C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CA96-AAA7-4080-B981-49A5ED31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regression in RDA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ECB017-121A-4F85-85D8-1A0BA22EE856}"/>
              </a:ext>
            </a:extLst>
          </p:cNvPr>
          <p:cNvGrpSpPr/>
          <p:nvPr/>
        </p:nvGrpSpPr>
        <p:grpSpPr>
          <a:xfrm>
            <a:off x="1704445" y="1375028"/>
            <a:ext cx="2210862" cy="2053972"/>
            <a:chOff x="2781895" y="2951744"/>
            <a:chExt cx="2210862" cy="25534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8BEB06-B7DF-49C6-9A08-4F3915DEDB00}"/>
                </a:ext>
              </a:extLst>
            </p:cNvPr>
            <p:cNvSpPr/>
            <p:nvPr/>
          </p:nvSpPr>
          <p:spPr bwMode="auto">
            <a:xfrm>
              <a:off x="2863613" y="3376533"/>
              <a:ext cx="2052411" cy="212862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6A8EDB-E4F7-463D-8084-0FF8A68ECB2C}"/>
                </a:ext>
              </a:extLst>
            </p:cNvPr>
            <p:cNvSpPr txBox="1"/>
            <p:nvPr/>
          </p:nvSpPr>
          <p:spPr>
            <a:xfrm>
              <a:off x="2781895" y="2951744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variables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E7EA23-1919-4506-9366-2DC325471CD9}"/>
                </a:ext>
              </a:extLst>
            </p:cNvPr>
            <p:cNvSpPr txBox="1"/>
            <p:nvPr/>
          </p:nvSpPr>
          <p:spPr>
            <a:xfrm>
              <a:off x="3092323" y="3634953"/>
              <a:ext cx="1331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table</a:t>
              </a:r>
            </a:p>
            <a:p>
              <a:pPr algn="ctr"/>
              <a:r>
                <a:rPr lang="en-US" b="1" dirty="0"/>
                <a:t>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A35786-8540-465A-A70B-D19F0625819C}"/>
                </a:ext>
              </a:extLst>
            </p:cNvPr>
            <p:cNvSpPr txBox="1"/>
            <p:nvPr/>
          </p:nvSpPr>
          <p:spPr>
            <a:xfrm>
              <a:off x="2941169" y="4315187"/>
              <a:ext cx="1897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</a:t>
              </a:r>
              <a:r>
                <a:rPr lang="en-US" sz="1400" dirty="0"/>
                <a:t>centered variables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840E57-2771-437D-B43A-4266CBD3537A}"/>
              </a:ext>
            </a:extLst>
          </p:cNvPr>
          <p:cNvGrpSpPr/>
          <p:nvPr/>
        </p:nvGrpSpPr>
        <p:grpSpPr>
          <a:xfrm>
            <a:off x="5123920" y="1375028"/>
            <a:ext cx="2390398" cy="2053972"/>
            <a:chOff x="2781895" y="2951744"/>
            <a:chExt cx="2390398" cy="2553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8A4E9E-FE7D-4B86-8868-1B0DBAC094F7}"/>
                </a:ext>
              </a:extLst>
            </p:cNvPr>
            <p:cNvSpPr/>
            <p:nvPr/>
          </p:nvSpPr>
          <p:spPr bwMode="auto">
            <a:xfrm>
              <a:off x="2863613" y="3376533"/>
              <a:ext cx="2052411" cy="212862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001E3E-3653-44CB-8D0C-15E89AFB9457}"/>
                </a:ext>
              </a:extLst>
            </p:cNvPr>
            <p:cNvSpPr txBox="1"/>
            <p:nvPr/>
          </p:nvSpPr>
          <p:spPr>
            <a:xfrm>
              <a:off x="2781895" y="2951744"/>
              <a:ext cx="2390398" cy="459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Explanatory variables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EF2050-136F-485A-8164-749CEBE5BECE}"/>
                </a:ext>
              </a:extLst>
            </p:cNvPr>
            <p:cNvSpPr txBox="1"/>
            <p:nvPr/>
          </p:nvSpPr>
          <p:spPr>
            <a:xfrm>
              <a:off x="3092323" y="3634953"/>
              <a:ext cx="1331000" cy="80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table</a:t>
              </a:r>
            </a:p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2E194C-6196-4EBF-A222-A5CBACA86B93}"/>
                </a:ext>
              </a:extLst>
            </p:cNvPr>
            <p:cNvSpPr txBox="1"/>
            <p:nvPr/>
          </p:nvSpPr>
          <p:spPr>
            <a:xfrm>
              <a:off x="2941169" y="4315187"/>
              <a:ext cx="1897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</a:t>
              </a:r>
              <a:r>
                <a:rPr lang="en-US" sz="1400" dirty="0"/>
                <a:t>centered variables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A9601D-FAE9-47C9-8FBB-C9AA621CD73D}"/>
              </a:ext>
            </a:extLst>
          </p:cNvPr>
          <p:cNvGrpSpPr/>
          <p:nvPr/>
        </p:nvGrpSpPr>
        <p:grpSpPr>
          <a:xfrm>
            <a:off x="1783670" y="3949355"/>
            <a:ext cx="2052411" cy="1712271"/>
            <a:chOff x="1783670" y="3949355"/>
            <a:chExt cx="2052411" cy="171227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2276BF9-554C-497B-84E9-ED54105A1880}"/>
                </a:ext>
              </a:extLst>
            </p:cNvPr>
            <p:cNvGrpSpPr/>
            <p:nvPr/>
          </p:nvGrpSpPr>
          <p:grpSpPr>
            <a:xfrm>
              <a:off x="1783670" y="3949355"/>
              <a:ext cx="2052411" cy="1712271"/>
              <a:chOff x="2863613" y="3376533"/>
              <a:chExt cx="2052411" cy="21286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CE0B26-603A-4B80-8177-852BFAE4E2FE}"/>
                  </a:ext>
                </a:extLst>
              </p:cNvPr>
              <p:cNvSpPr/>
              <p:nvPr/>
            </p:nvSpPr>
            <p:spPr bwMode="auto">
              <a:xfrm>
                <a:off x="2863613" y="3376533"/>
                <a:ext cx="2052411" cy="212862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4DEA1E-BE55-4142-BD6F-89779DC3EFA4}"/>
                  </a:ext>
                </a:extLst>
              </p:cNvPr>
              <p:cNvSpPr txBox="1"/>
              <p:nvPr/>
            </p:nvSpPr>
            <p:spPr>
              <a:xfrm>
                <a:off x="2942520" y="3536674"/>
                <a:ext cx="1924629" cy="1147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Fitted values from the multiple regressions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14504EB-1D44-4090-B43A-2F88653F0264}"/>
                    </a:ext>
                  </a:extLst>
                </p:cNvPr>
                <p:cNvSpPr txBox="1"/>
                <p:nvPr/>
              </p:nvSpPr>
              <p:spPr>
                <a:xfrm>
                  <a:off x="2144375" y="5064170"/>
                  <a:ext cx="1331000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14504EB-1D44-4090-B43A-2F88653F02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375" y="5064170"/>
                  <a:ext cx="1331000" cy="37677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876393-D880-461F-AA01-D1C35FB22F0B}"/>
              </a:ext>
            </a:extLst>
          </p:cNvPr>
          <p:cNvCxnSpPr/>
          <p:nvPr/>
        </p:nvCxnSpPr>
        <p:spPr bwMode="auto">
          <a:xfrm>
            <a:off x="1996494" y="3429000"/>
            <a:ext cx="0" cy="493216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028CA0-E862-44E4-8FC9-F1EF130E7C7A}"/>
              </a:ext>
            </a:extLst>
          </p:cNvPr>
          <p:cNvCxnSpPr/>
          <p:nvPr/>
        </p:nvCxnSpPr>
        <p:spPr bwMode="auto">
          <a:xfrm>
            <a:off x="2253669" y="3429000"/>
            <a:ext cx="0" cy="493216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D944B8-610B-4505-8EFE-0B89EA0EE174}"/>
              </a:ext>
            </a:extLst>
          </p:cNvPr>
          <p:cNvCxnSpPr/>
          <p:nvPr/>
        </p:nvCxnSpPr>
        <p:spPr bwMode="auto">
          <a:xfrm>
            <a:off x="5283194" y="3524250"/>
            <a:ext cx="1897298" cy="0"/>
          </a:xfrm>
          <a:prstGeom prst="line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A415DC0-510D-49F0-AEB6-266AA94EE287}"/>
              </a:ext>
            </a:extLst>
          </p:cNvPr>
          <p:cNvSpPr/>
          <p:nvPr/>
        </p:nvSpPr>
        <p:spPr bwMode="auto">
          <a:xfrm>
            <a:off x="2038349" y="3514725"/>
            <a:ext cx="4276713" cy="295495"/>
          </a:xfrm>
          <a:custGeom>
            <a:avLst/>
            <a:gdLst>
              <a:gd name="connsiteX0" fmla="*/ 4095750 w 4095750"/>
              <a:gd name="connsiteY0" fmla="*/ 38100 h 295495"/>
              <a:gd name="connsiteX1" fmla="*/ 2238375 w 4095750"/>
              <a:gd name="connsiteY1" fmla="*/ 295275 h 295495"/>
              <a:gd name="connsiteX2" fmla="*/ 0 w 4095750"/>
              <a:gd name="connsiteY2" fmla="*/ 0 h 29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5750" h="295495">
                <a:moveTo>
                  <a:pt x="4095750" y="38100"/>
                </a:moveTo>
                <a:cubicBezTo>
                  <a:pt x="3508375" y="169862"/>
                  <a:pt x="2921000" y="301625"/>
                  <a:pt x="2238375" y="295275"/>
                </a:cubicBezTo>
                <a:cubicBezTo>
                  <a:pt x="1555750" y="288925"/>
                  <a:pt x="777875" y="144462"/>
                  <a:pt x="0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95CD8FC-59BA-41C1-B445-05B5FE399E6C}"/>
              </a:ext>
            </a:extLst>
          </p:cNvPr>
          <p:cNvSpPr/>
          <p:nvPr/>
        </p:nvSpPr>
        <p:spPr bwMode="auto">
          <a:xfrm>
            <a:off x="2362200" y="3495675"/>
            <a:ext cx="3924300" cy="247917"/>
          </a:xfrm>
          <a:custGeom>
            <a:avLst/>
            <a:gdLst>
              <a:gd name="connsiteX0" fmla="*/ 3924300 w 3924300"/>
              <a:gd name="connsiteY0" fmla="*/ 38100 h 247917"/>
              <a:gd name="connsiteX1" fmla="*/ 2162175 w 3924300"/>
              <a:gd name="connsiteY1" fmla="*/ 247650 h 247917"/>
              <a:gd name="connsiteX2" fmla="*/ 0 w 3924300"/>
              <a:gd name="connsiteY2" fmla="*/ 0 h 24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247917">
                <a:moveTo>
                  <a:pt x="3924300" y="38100"/>
                </a:moveTo>
                <a:cubicBezTo>
                  <a:pt x="3370262" y="146050"/>
                  <a:pt x="2816225" y="254000"/>
                  <a:pt x="2162175" y="247650"/>
                </a:cubicBezTo>
                <a:cubicBezTo>
                  <a:pt x="1508125" y="241300"/>
                  <a:pt x="754062" y="120650"/>
                  <a:pt x="0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96B5CA-D987-44A8-8798-0221DE0BF9F1}"/>
              </a:ext>
            </a:extLst>
          </p:cNvPr>
          <p:cNvSpPr txBox="1"/>
          <p:nvPr/>
        </p:nvSpPr>
        <p:spPr>
          <a:xfrm>
            <a:off x="4266826" y="3838842"/>
            <a:ext cx="3380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 each variable </a:t>
            </a:r>
            <a:r>
              <a:rPr lang="en-US" b="1" dirty="0"/>
              <a:t>y</a:t>
            </a:r>
            <a:r>
              <a:rPr lang="en-US" dirty="0"/>
              <a:t> on </a:t>
            </a:r>
            <a:r>
              <a:rPr lang="en-US" b="1" dirty="0"/>
              <a:t>X</a:t>
            </a:r>
            <a:r>
              <a:rPr lang="en-US" dirty="0"/>
              <a:t> and compute the fitted and residuals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54ECB3-BD0B-4A48-B877-F38C0DDFA4E3}"/>
                  </a:ext>
                </a:extLst>
              </p:cNvPr>
              <p:cNvSpPr txBox="1"/>
              <p:nvPr/>
            </p:nvSpPr>
            <p:spPr>
              <a:xfrm>
                <a:off x="8353428" y="3287128"/>
                <a:ext cx="2360774" cy="1046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SS</m:t>
                          </m:r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SS</m:t>
                          </m:r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54ECB3-BD0B-4A48-B877-F38C0DDFA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428" y="3287128"/>
                <a:ext cx="2360774" cy="1046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8192D20-38C9-49C8-AC26-730666761C1B}"/>
              </a:ext>
            </a:extLst>
          </p:cNvPr>
          <p:cNvSpPr txBox="1"/>
          <p:nvPr/>
        </p:nvSpPr>
        <p:spPr>
          <a:xfrm>
            <a:off x="8320290" y="2155435"/>
            <a:ext cx="281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Proportion of variation explained: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08DB1-F3D2-46FE-8959-B184E9A5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/>
      <p:bldP spid="48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00A1-0785-43F1-96BC-209512F6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584"/>
            <a:ext cx="10972800" cy="980232"/>
          </a:xfrm>
        </p:spPr>
        <p:txBody>
          <a:bodyPr/>
          <a:lstStyle/>
          <a:p>
            <a:r>
              <a:rPr lang="en-US" dirty="0"/>
              <a:t>Species data transformation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8E9888-86E9-4D83-93AD-1DCC69CE2934}"/>
              </a:ext>
            </a:extLst>
          </p:cNvPr>
          <p:cNvGrpSpPr/>
          <p:nvPr/>
        </p:nvGrpSpPr>
        <p:grpSpPr>
          <a:xfrm>
            <a:off x="1209674" y="1437232"/>
            <a:ext cx="1971675" cy="1286917"/>
            <a:chOff x="1209674" y="1437232"/>
            <a:chExt cx="1971675" cy="12869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FC5125-59FA-4FA5-9858-5FF62FEFE1A1}"/>
                </a:ext>
              </a:extLst>
            </p:cNvPr>
            <p:cNvSpPr/>
            <p:nvPr/>
          </p:nvSpPr>
          <p:spPr bwMode="auto">
            <a:xfrm>
              <a:off x="1209674" y="1437232"/>
              <a:ext cx="1971675" cy="1286917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0D24DB-8735-4152-BD6C-AD5407F8951A}"/>
                </a:ext>
              </a:extLst>
            </p:cNvPr>
            <p:cNvSpPr txBox="1"/>
            <p:nvPr/>
          </p:nvSpPr>
          <p:spPr>
            <a:xfrm>
              <a:off x="1209674" y="1676400"/>
              <a:ext cx="18261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Raw data</a:t>
              </a:r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sites×species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A7CEC7-870E-4CF3-B48E-CF96B1147B52}"/>
              </a:ext>
            </a:extLst>
          </p:cNvPr>
          <p:cNvGrpSpPr/>
          <p:nvPr/>
        </p:nvGrpSpPr>
        <p:grpSpPr>
          <a:xfrm>
            <a:off x="5110161" y="1388320"/>
            <a:ext cx="1971675" cy="1286917"/>
            <a:chOff x="5110161" y="1388320"/>
            <a:chExt cx="1971675" cy="12869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B84914-1368-4FAC-86EC-88603940EEA8}"/>
                </a:ext>
              </a:extLst>
            </p:cNvPr>
            <p:cNvSpPr/>
            <p:nvPr/>
          </p:nvSpPr>
          <p:spPr bwMode="auto">
            <a:xfrm>
              <a:off x="5110161" y="1388320"/>
              <a:ext cx="1971675" cy="1286917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8CED3F-DACF-4F27-BFE6-3BE0F3E1B124}"/>
                </a:ext>
              </a:extLst>
            </p:cNvPr>
            <p:cNvSpPr txBox="1"/>
            <p:nvPr/>
          </p:nvSpPr>
          <p:spPr>
            <a:xfrm>
              <a:off x="5156489" y="1576297"/>
              <a:ext cx="187901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Transformed data</a:t>
              </a:r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sites×species</a:t>
              </a:r>
              <a:r>
                <a:rPr lang="en-US" dirty="0"/>
                <a:t>)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F1735F-8F0A-482E-A7E6-33509C08B1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269454" y="2056787"/>
            <a:ext cx="1752601" cy="11952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23D7D1-989B-4385-9603-9199F6D10577}"/>
              </a:ext>
            </a:extLst>
          </p:cNvPr>
          <p:cNvSpPr txBox="1"/>
          <p:nvPr/>
        </p:nvSpPr>
        <p:spPr>
          <a:xfrm>
            <a:off x="3374230" y="1733621"/>
            <a:ext cx="1647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transformation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6BC5B8-BBCB-4941-8305-AAF0479D74A0}"/>
              </a:ext>
            </a:extLst>
          </p:cNvPr>
          <p:cNvCxnSpPr>
            <a:cxnSpLocks/>
          </p:cNvCxnSpPr>
          <p:nvPr/>
        </p:nvCxnSpPr>
        <p:spPr bwMode="auto">
          <a:xfrm>
            <a:off x="7169942" y="2036018"/>
            <a:ext cx="1333503" cy="11951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FEE635-3C4A-4C99-98BB-D1CC5BA45E4D}"/>
              </a:ext>
            </a:extLst>
          </p:cNvPr>
          <p:cNvSpPr txBox="1"/>
          <p:nvPr/>
        </p:nvSpPr>
        <p:spPr>
          <a:xfrm>
            <a:off x="8520118" y="1672066"/>
            <a:ext cx="1971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 into </a:t>
            </a:r>
            <a:r>
              <a:rPr lang="en-US" sz="2000" dirty="0" err="1"/>
              <a:t>PCA</a:t>
            </a:r>
            <a:r>
              <a:rPr lang="en-US" sz="2000" dirty="0"/>
              <a:t>, RDA, etc.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E4C9CA-BFED-429B-9EB8-93037C7677EF}"/>
              </a:ext>
            </a:extLst>
          </p:cNvPr>
          <p:cNvSpPr txBox="1"/>
          <p:nvPr/>
        </p:nvSpPr>
        <p:spPr>
          <a:xfrm>
            <a:off x="1398729" y="3227844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Hellinger transformation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683A47-189D-4D06-9415-EDDE17320ED7}"/>
              </a:ext>
            </a:extLst>
          </p:cNvPr>
          <p:cNvGrpSpPr/>
          <p:nvPr/>
        </p:nvGrpSpPr>
        <p:grpSpPr>
          <a:xfrm>
            <a:off x="2410758" y="3816718"/>
            <a:ext cx="2092400" cy="2114756"/>
            <a:chOff x="2492568" y="3047051"/>
            <a:chExt cx="2092400" cy="21147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F19E65-22EC-4832-A4DA-82D737D5410F}"/>
                </a:ext>
              </a:extLst>
            </p:cNvPr>
            <p:cNvSpPr/>
            <p:nvPr/>
          </p:nvSpPr>
          <p:spPr bwMode="auto">
            <a:xfrm>
              <a:off x="2863614" y="3376533"/>
              <a:ext cx="1721354" cy="178527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B12698-B691-45C5-AFBE-CDCE3D531103}"/>
                </a:ext>
              </a:extLst>
            </p:cNvPr>
            <p:cNvSpPr txBox="1"/>
            <p:nvPr/>
          </p:nvSpPr>
          <p:spPr>
            <a:xfrm>
              <a:off x="2809174" y="3047051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species </a:t>
              </a:r>
              <a:r>
                <a:rPr lang="en-US" sz="1400" dirty="0" err="1"/>
                <a:t>y</a:t>
              </a:r>
              <a:r>
                <a:rPr lang="en-US" sz="1400" baseline="-25000" dirty="0" err="1"/>
                <a:t>1</a:t>
              </a:r>
              <a:r>
                <a:rPr lang="en-US" sz="1400" dirty="0"/>
                <a:t>…</a:t>
              </a:r>
              <a:r>
                <a:rPr lang="en-US" sz="1400" dirty="0" err="1"/>
                <a:t>y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25BCDA-E68B-4FB2-90D8-E49F0B4B5EEB}"/>
                </a:ext>
              </a:extLst>
            </p:cNvPr>
            <p:cNvSpPr txBox="1"/>
            <p:nvPr/>
          </p:nvSpPr>
          <p:spPr>
            <a:xfrm rot="16200000" flipH="1">
              <a:off x="2107091" y="3884006"/>
              <a:ext cx="107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sites 1 to 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A8D79E-CE42-46B6-986A-C5B2CE95CD38}"/>
                </a:ext>
              </a:extLst>
            </p:cNvPr>
            <p:cNvSpPr txBox="1"/>
            <p:nvPr/>
          </p:nvSpPr>
          <p:spPr>
            <a:xfrm>
              <a:off x="3527875" y="3627150"/>
              <a:ext cx="434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F6A873-417A-48AD-82EB-91E7BEF27017}"/>
                </a:ext>
              </a:extLst>
            </p:cNvPr>
            <p:cNvSpPr txBox="1"/>
            <p:nvPr/>
          </p:nvSpPr>
          <p:spPr>
            <a:xfrm>
              <a:off x="2990152" y="3930929"/>
              <a:ext cx="1466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Species composition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45A67CC-E6AD-4247-8501-962524E28BE1}"/>
              </a:ext>
            </a:extLst>
          </p:cNvPr>
          <p:cNvSpPr txBox="1"/>
          <p:nvPr/>
        </p:nvSpPr>
        <p:spPr>
          <a:xfrm>
            <a:off x="5110161" y="4124495"/>
            <a:ext cx="6081714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Divide by row sums (total abundance)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Calculate square root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61A809-8C22-478C-A076-9348A18FA37E}"/>
              </a:ext>
            </a:extLst>
          </p:cNvPr>
          <p:cNvSpPr txBox="1"/>
          <p:nvPr/>
        </p:nvSpPr>
        <p:spPr>
          <a:xfrm>
            <a:off x="5156489" y="5112601"/>
            <a:ext cx="523398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Use vegan’s </a:t>
            </a:r>
            <a:r>
              <a:rPr lang="en-US" sz="2000" dirty="0" err="1">
                <a:solidFill>
                  <a:srgbClr val="0000FF"/>
                </a:solidFill>
              </a:rPr>
              <a:t>decostand</a:t>
            </a:r>
            <a:r>
              <a:rPr lang="en-US" sz="2000" dirty="0">
                <a:solidFill>
                  <a:srgbClr val="0000FF"/>
                </a:solidFill>
              </a:rPr>
              <a:t>() function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FF"/>
                </a:solidFill>
              </a:rPr>
              <a:t>    </a:t>
            </a:r>
            <a:r>
              <a:rPr lang="en-US" sz="2000" b="1" dirty="0" err="1">
                <a:solidFill>
                  <a:srgbClr val="0000FF"/>
                </a:solidFill>
              </a:rPr>
              <a:t>Y.tr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= </a:t>
            </a:r>
            <a:r>
              <a:rPr lang="en-US" sz="2000" dirty="0" err="1">
                <a:solidFill>
                  <a:srgbClr val="0000FF"/>
                </a:solidFill>
              </a:rPr>
              <a:t>decostand</a:t>
            </a:r>
            <a:r>
              <a:rPr lang="en-US" sz="2000" dirty="0">
                <a:solidFill>
                  <a:srgbClr val="0000FF"/>
                </a:solidFill>
              </a:rPr>
              <a:t>(</a:t>
            </a:r>
            <a:r>
              <a:rPr lang="en-US" sz="2000" b="1" dirty="0">
                <a:solidFill>
                  <a:srgbClr val="0000FF"/>
                </a:solidFill>
              </a:rPr>
              <a:t>Y</a:t>
            </a:r>
            <a:r>
              <a:rPr lang="en-US" sz="2000" dirty="0">
                <a:solidFill>
                  <a:srgbClr val="0000FF"/>
                </a:solidFill>
              </a:rPr>
              <a:t>, "</a:t>
            </a:r>
            <a:r>
              <a:rPr lang="en-US" sz="2000" dirty="0" err="1">
                <a:solidFill>
                  <a:srgbClr val="0000FF"/>
                </a:solidFill>
              </a:rPr>
              <a:t>hellinger</a:t>
            </a:r>
            <a:r>
              <a:rPr lang="en-US" sz="2000" dirty="0">
                <a:solidFill>
                  <a:srgbClr val="0000FF"/>
                </a:solidFill>
              </a:rPr>
              <a:t>")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8F1367-944E-4061-A7AD-67555A29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0D74-B18B-40EC-984F-8E608F60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consider space in variation partitioning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1BA34-60E9-4551-8CE4-21661C1E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690" y="1278334"/>
            <a:ext cx="3141822" cy="1932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3B837-2C8C-42A8-AAD6-C770174803C3}"/>
                  </a:ext>
                </a:extLst>
              </p:cNvPr>
              <p:cNvSpPr txBox="1"/>
              <p:nvPr/>
            </p:nvSpPr>
            <p:spPr>
              <a:xfrm>
                <a:off x="684488" y="2114141"/>
                <a:ext cx="3908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Order 1: Z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3B837-2C8C-42A8-AAD6-C77017480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88" y="2114141"/>
                <a:ext cx="3908442" cy="461665"/>
              </a:xfrm>
              <a:prstGeom prst="rect">
                <a:avLst/>
              </a:prstGeom>
              <a:blipFill>
                <a:blip r:embed="rId4"/>
                <a:stretch>
                  <a:fillRect l="-234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859CFF-C016-4EA5-9022-53EFED8B0A6F}"/>
                  </a:ext>
                </a:extLst>
              </p:cNvPr>
              <p:cNvSpPr txBox="1"/>
              <p:nvPr/>
            </p:nvSpPr>
            <p:spPr>
              <a:xfrm>
                <a:off x="679992" y="2806639"/>
                <a:ext cx="69574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Order 2: Z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859CFF-C016-4EA5-9022-53EFED8B0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" y="2806639"/>
                <a:ext cx="6957417" cy="461665"/>
              </a:xfrm>
              <a:prstGeom prst="rect">
                <a:avLst/>
              </a:prstGeom>
              <a:blipFill>
                <a:blip r:embed="rId5"/>
                <a:stretch>
                  <a:fillRect l="-140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9F1BA4-8D6F-4DD9-928D-DE2FA28E7740}"/>
                  </a:ext>
                </a:extLst>
              </p:cNvPr>
              <p:cNvSpPr txBox="1"/>
              <p:nvPr/>
            </p:nvSpPr>
            <p:spPr>
              <a:xfrm>
                <a:off x="679992" y="3443822"/>
                <a:ext cx="10902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Order 3: Z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9F1BA4-8D6F-4DD9-928D-DE2FA28E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" y="3443822"/>
                <a:ext cx="10902408" cy="461665"/>
              </a:xfrm>
              <a:prstGeom prst="rect">
                <a:avLst/>
              </a:prstGeom>
              <a:blipFill>
                <a:blip r:embed="rId6"/>
                <a:stretch>
                  <a:fillRect l="-89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B730914-9620-4546-B090-2A02B66A1F4D}"/>
              </a:ext>
            </a:extLst>
          </p:cNvPr>
          <p:cNvSpPr txBox="1"/>
          <p:nvPr/>
        </p:nvSpPr>
        <p:spPr>
          <a:xfrm>
            <a:off x="609600" y="1476958"/>
            <a:ext cx="5694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Use the spatial coordinates of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CCF9-0D19-4796-BD67-225DE878EA4C}"/>
              </a:ext>
            </a:extLst>
          </p:cNvPr>
          <p:cNvSpPr txBox="1"/>
          <p:nvPr/>
        </p:nvSpPr>
        <p:spPr>
          <a:xfrm>
            <a:off x="609600" y="4355829"/>
            <a:ext cx="9254583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FF"/>
                </a:solidFill>
              </a:rPr>
              <a:t>PCNM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(principal coordinates of neighbor matrices)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- It can model spatial structures at all scales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- Based on a truncated distance matrix between 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8281A-A937-4D3E-9359-408E0B4E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83EF68-FC52-402E-95E7-28FEAC1C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F938D15-F20E-4E3B-BEE1-37E0F50EF53A}" type="slidenum">
              <a:rPr lang="en-US" altLang="zh-CN" sz="1050">
                <a:latin typeface="Arial" panose="020B0604020202020204" pitchFamily="34" charset="0"/>
              </a:rPr>
              <a:pPr eaLnBrk="1" hangingPunct="1"/>
              <a:t>25</a:t>
            </a:fld>
            <a:endParaRPr lang="en-US" altLang="zh-CN" sz="1050" dirty="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02C42B-C2BD-47EA-8979-105429CC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14" y="381000"/>
            <a:ext cx="6145386" cy="5864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A2B520-3FEF-4D78-A05C-957B10A3A54F}"/>
              </a:ext>
            </a:extLst>
          </p:cNvPr>
          <p:cNvSpPr txBox="1"/>
          <p:nvPr/>
        </p:nvSpPr>
        <p:spPr>
          <a:xfrm>
            <a:off x="581025" y="830124"/>
            <a:ext cx="3390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Ten of the 48 </a:t>
            </a:r>
            <a:r>
              <a:rPr lang="en-US" sz="2000" b="1" dirty="0" err="1"/>
              <a:t>dbMEM</a:t>
            </a:r>
            <a:r>
              <a:rPr lang="en-US" sz="2000" b="1" dirty="0"/>
              <a:t> (</a:t>
            </a:r>
            <a:r>
              <a:rPr lang="en-US" sz="2000" b="1" dirty="0" err="1"/>
              <a:t>PCNM</a:t>
            </a:r>
            <a:r>
              <a:rPr lang="en-US" sz="2000" b="1" dirty="0"/>
              <a:t>) </a:t>
            </a:r>
            <a:r>
              <a:rPr lang="en-US" sz="2000" dirty="0"/>
              <a:t>spatial eigenfunctions that model positive spatial correlation on a regular grid with </a:t>
            </a:r>
            <a:r>
              <a:rPr lang="en-US" sz="2000" b="1" dirty="0"/>
              <a:t>12 x 8 </a:t>
            </a:r>
            <a:r>
              <a:rPr lang="en-US" sz="2000" b="1" dirty="0" err="1"/>
              <a:t>pixesl</a:t>
            </a:r>
            <a:r>
              <a:rPr lang="en-US" sz="2000" dirty="0"/>
              <a:t> (sites, quadrats).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D09C9-21E3-40BE-9018-042E4E292187}"/>
              </a:ext>
            </a:extLst>
          </p:cNvPr>
          <p:cNvSpPr txBox="1"/>
          <p:nvPr/>
        </p:nvSpPr>
        <p:spPr>
          <a:xfrm>
            <a:off x="704849" y="3768725"/>
            <a:ext cx="3143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Empty bubbles = positive values, black = negative values (or the opposite, your choice).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8D197-9220-4FFA-A5C7-4BC26B7E8827}"/>
              </a:ext>
            </a:extLst>
          </p:cNvPr>
          <p:cNvSpPr txBox="1"/>
          <p:nvPr/>
        </p:nvSpPr>
        <p:spPr>
          <a:xfrm>
            <a:off x="152400" y="6352143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Legendre slides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F2C0-C8A7-4B71-B5A6-9872B18A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" y="142875"/>
            <a:ext cx="11668125" cy="1143000"/>
          </a:xfrm>
        </p:spPr>
        <p:txBody>
          <a:bodyPr/>
          <a:lstStyle/>
          <a:p>
            <a:pPr>
              <a:defRPr/>
            </a:pPr>
            <a:r>
              <a:rPr lang="en-US" altLang="zh-CN" sz="3200" dirty="0" err="1"/>
              <a:t>PCNM</a:t>
            </a:r>
            <a:r>
              <a:rPr lang="en-US" altLang="zh-CN" sz="3200" dirty="0"/>
              <a:t>: principal coordinates of </a:t>
            </a:r>
            <a:r>
              <a:rPr lang="en-US" altLang="zh-CN" sz="3200" dirty="0" err="1"/>
              <a:t>neighbour</a:t>
            </a:r>
            <a:r>
              <a:rPr lang="en-US" altLang="zh-CN" sz="3200" dirty="0"/>
              <a:t> matrices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52CC19-F5A3-4B57-A55B-10670C73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BB359DC-8331-4B93-941C-109FDBA3C2C1}" type="slidenum">
              <a:rPr lang="en-US" altLang="zh-CN" sz="1050">
                <a:latin typeface="Arial" panose="020B0604020202020204" pitchFamily="34" charset="0"/>
              </a:rPr>
              <a:pPr eaLnBrk="1" hangingPunct="1"/>
              <a:t>26</a:t>
            </a:fld>
            <a:endParaRPr lang="en-US" altLang="zh-CN" sz="1050" dirty="0">
              <a:latin typeface="Arial" panose="020B0604020202020204" pitchFamily="34" charset="0"/>
            </a:endParaRPr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7684E8DA-AF0C-4733-A949-4EFCFFC4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4167" r="5208" b="16666"/>
          <a:stretch>
            <a:fillRect/>
          </a:stretch>
        </p:blipFill>
        <p:spPr bwMode="auto">
          <a:xfrm>
            <a:off x="404395" y="1377950"/>
            <a:ext cx="751606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095BD-8D40-4510-A254-364AF2B58F8B}"/>
              </a:ext>
            </a:extLst>
          </p:cNvPr>
          <p:cNvSpPr txBox="1"/>
          <p:nvPr/>
        </p:nvSpPr>
        <p:spPr>
          <a:xfrm>
            <a:off x="7920456" y="2636101"/>
            <a:ext cx="386715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FF"/>
                </a:solidFill>
              </a:rPr>
              <a:t>Use function ‘</a:t>
            </a:r>
            <a:r>
              <a:rPr lang="en-US" sz="2000" dirty="0" err="1">
                <a:solidFill>
                  <a:srgbClr val="3333FF"/>
                </a:solidFill>
              </a:rPr>
              <a:t>pcnm</a:t>
            </a:r>
            <a:r>
              <a:rPr lang="en-US" sz="2000" dirty="0">
                <a:solidFill>
                  <a:srgbClr val="3333FF"/>
                </a:solidFill>
              </a:rPr>
              <a:t>’ (vegan)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333FF"/>
                </a:solidFill>
              </a:rPr>
              <a:t>    or function ‘</a:t>
            </a:r>
            <a:r>
              <a:rPr lang="en-US" sz="2000" dirty="0" err="1">
                <a:solidFill>
                  <a:srgbClr val="3333FF"/>
                </a:solidFill>
              </a:rPr>
              <a:t>PCNM</a:t>
            </a:r>
            <a:r>
              <a:rPr lang="en-US" sz="2000" dirty="0">
                <a:solidFill>
                  <a:srgbClr val="3333FF"/>
                </a:solidFill>
              </a:rPr>
              <a:t>’ (</a:t>
            </a:r>
            <a:r>
              <a:rPr lang="en-US" sz="2000" dirty="0" err="1">
                <a:solidFill>
                  <a:srgbClr val="3333FF"/>
                </a:solidFill>
              </a:rPr>
              <a:t>PCNM</a:t>
            </a:r>
            <a:r>
              <a:rPr lang="en-US" sz="2000" dirty="0">
                <a:solidFill>
                  <a:srgbClr val="3333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6A32-4B27-4ABF-9C97-62844A11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fractions of variation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8B675-57DB-49E0-91EE-2F2FAF23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315" y="1259533"/>
            <a:ext cx="3141822" cy="193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1C2045-9D8F-4740-84AF-99ABE967EF90}"/>
              </a:ext>
            </a:extLst>
          </p:cNvPr>
          <p:cNvSpPr txBox="1"/>
          <p:nvPr/>
        </p:nvSpPr>
        <p:spPr>
          <a:xfrm>
            <a:off x="506219" y="1816073"/>
            <a:ext cx="626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 the RDA to calculate fractions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5A7B38-594A-4B7C-8635-0D9BA050ED12}"/>
              </a:ext>
            </a:extLst>
          </p:cNvPr>
          <p:cNvSpPr txBox="1"/>
          <p:nvPr/>
        </p:nvSpPr>
        <p:spPr>
          <a:xfrm>
            <a:off x="858645" y="2875200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rda</a:t>
            </a:r>
            <a:r>
              <a:rPr lang="en-US" sz="2400" dirty="0"/>
              <a:t>(Y, </a:t>
            </a:r>
            <a:r>
              <a:rPr lang="en-US" sz="2400" dirty="0" err="1"/>
              <a:t>cbind</a:t>
            </a:r>
            <a:r>
              <a:rPr lang="en-US" sz="2400" dirty="0"/>
              <a:t>(S, E))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a+b+c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0ADF70-52FD-41F6-B2F4-0064C756A9FE}"/>
              </a:ext>
            </a:extLst>
          </p:cNvPr>
          <p:cNvSpPr txBox="1"/>
          <p:nvPr/>
        </p:nvSpPr>
        <p:spPr>
          <a:xfrm>
            <a:off x="858645" y="3379825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rda</a:t>
            </a:r>
            <a:r>
              <a:rPr lang="en-US" sz="2400" dirty="0"/>
              <a:t>(Y, S)                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a+b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0ECE12-DCEB-4671-B7D2-59DF1E6096D5}"/>
              </a:ext>
            </a:extLst>
          </p:cNvPr>
          <p:cNvSpPr txBox="1"/>
          <p:nvPr/>
        </p:nvSpPr>
        <p:spPr>
          <a:xfrm>
            <a:off x="858645" y="3914325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rda</a:t>
            </a:r>
            <a:r>
              <a:rPr lang="en-US" sz="2400" dirty="0"/>
              <a:t>(Y, E)                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b+c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A2CB36-9160-4CA8-B1F0-A7648F2E7699}"/>
              </a:ext>
            </a:extLst>
          </p:cNvPr>
          <p:cNvSpPr txBox="1"/>
          <p:nvPr/>
        </p:nvSpPr>
        <p:spPr>
          <a:xfrm>
            <a:off x="1210001" y="4586904"/>
            <a:ext cx="3762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[a] = [</a:t>
            </a:r>
            <a:r>
              <a:rPr lang="en-US" sz="2400" dirty="0" err="1"/>
              <a:t>a+b+c</a:t>
            </a:r>
            <a:r>
              <a:rPr lang="en-US" sz="2400" dirty="0"/>
              <a:t>] – [</a:t>
            </a:r>
            <a:r>
              <a:rPr lang="en-US" sz="2400" dirty="0" err="1"/>
              <a:t>b+</a:t>
            </a:r>
            <a:r>
              <a:rPr lang="en-US" altLang="zh-CN" sz="2400" dirty="0" err="1"/>
              <a:t>c</a:t>
            </a:r>
            <a:r>
              <a:rPr lang="en-US" sz="2400" dirty="0"/>
              <a:t>]</a:t>
            </a:r>
          </a:p>
          <a:p>
            <a:r>
              <a:rPr lang="en-US" sz="2400" dirty="0"/>
              <a:t>[c] = [</a:t>
            </a:r>
            <a:r>
              <a:rPr lang="en-US" sz="2400" dirty="0" err="1"/>
              <a:t>a+b+c</a:t>
            </a:r>
            <a:r>
              <a:rPr lang="en-US" sz="2400" dirty="0"/>
              <a:t>] – [</a:t>
            </a:r>
            <a:r>
              <a:rPr lang="en-US" sz="2400" dirty="0" err="1"/>
              <a:t>a+b</a:t>
            </a:r>
            <a:r>
              <a:rPr lang="en-US" sz="2400" dirty="0"/>
              <a:t>]</a:t>
            </a:r>
          </a:p>
          <a:p>
            <a:r>
              <a:rPr lang="en-US" sz="2400" dirty="0"/>
              <a:t>[b] = [</a:t>
            </a:r>
            <a:r>
              <a:rPr lang="en-US" sz="2400" dirty="0" err="1"/>
              <a:t>a+b+c</a:t>
            </a:r>
            <a:r>
              <a:rPr lang="en-US" sz="2400" dirty="0"/>
              <a:t>] – [a] – [c]</a:t>
            </a:r>
          </a:p>
          <a:p>
            <a:r>
              <a:rPr lang="en-US" sz="2400" dirty="0"/>
              <a:t>[d] = 1 + [</a:t>
            </a:r>
            <a:r>
              <a:rPr lang="en-US" sz="2400" dirty="0" err="1"/>
              <a:t>a+b+c</a:t>
            </a:r>
            <a:r>
              <a:rPr lang="en-US" sz="2400" dirty="0"/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71446B-12A1-4E56-B488-4CC1E7E744DB}"/>
              </a:ext>
            </a:extLst>
          </p:cNvPr>
          <p:cNvSpPr txBox="1"/>
          <p:nvPr/>
        </p:nvSpPr>
        <p:spPr>
          <a:xfrm>
            <a:off x="5095876" y="4572833"/>
            <a:ext cx="6657974" cy="164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function ‘</a:t>
            </a:r>
            <a:r>
              <a:rPr lang="en-US" sz="2000" dirty="0" err="1">
                <a:solidFill>
                  <a:srgbClr val="0000FF"/>
                </a:solidFill>
              </a:rPr>
              <a:t>varpart</a:t>
            </a:r>
            <a:r>
              <a:rPr lang="en-US" sz="2000" dirty="0">
                <a:solidFill>
                  <a:srgbClr val="0000FF"/>
                </a:solidFill>
              </a:rPr>
              <a:t>’ in package ‘vegan’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Y – species composition (</a:t>
            </a:r>
            <a:r>
              <a:rPr lang="en-US" sz="2000" dirty="0" err="1">
                <a:solidFill>
                  <a:srgbClr val="0000FF"/>
                </a:solidFill>
              </a:rPr>
              <a:t>sites×species</a:t>
            </a:r>
            <a:r>
              <a:rPr lang="en-US" sz="2000" dirty="0">
                <a:solidFill>
                  <a:srgbClr val="0000FF"/>
                </a:solidFill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S – </a:t>
            </a:r>
            <a:r>
              <a:rPr lang="en-US" sz="2000" dirty="0" err="1">
                <a:solidFill>
                  <a:srgbClr val="0000FF"/>
                </a:solidFill>
              </a:rPr>
              <a:t>PCNM</a:t>
            </a:r>
            <a:r>
              <a:rPr lang="en-US" sz="2000" dirty="0">
                <a:solidFill>
                  <a:srgbClr val="0000FF"/>
                </a:solidFill>
              </a:rPr>
              <a:t> variables (</a:t>
            </a:r>
            <a:r>
              <a:rPr lang="en-US" sz="2000" dirty="0" err="1">
                <a:solidFill>
                  <a:srgbClr val="0000FF"/>
                </a:solidFill>
              </a:rPr>
              <a:t>sites×variables</a:t>
            </a:r>
            <a:r>
              <a:rPr lang="en-US" sz="2000" dirty="0">
                <a:solidFill>
                  <a:srgbClr val="0000FF"/>
                </a:solidFill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E -  Environmental variables (</a:t>
            </a:r>
            <a:r>
              <a:rPr lang="en-US" sz="2000" dirty="0" err="1">
                <a:solidFill>
                  <a:srgbClr val="0000FF"/>
                </a:solidFill>
              </a:rPr>
              <a:t>sites×variables</a:t>
            </a:r>
            <a:r>
              <a:rPr lang="en-US" sz="20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468A2-F877-4F03-8A30-5129C568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6813-B8FE-4114-8C8E-7FF3184F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Tests of significance of the fractions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87145-F05C-493B-8274-69079BCF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04" y="1983433"/>
            <a:ext cx="5832341" cy="2074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A1318-94ED-4AF2-9D0A-27B65A38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890" y="1716733"/>
            <a:ext cx="3141822" cy="1932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11958-9EF5-418D-BE41-F0831F1E04DB}"/>
              </a:ext>
            </a:extLst>
          </p:cNvPr>
          <p:cNvSpPr txBox="1"/>
          <p:nvPr/>
        </p:nvSpPr>
        <p:spPr>
          <a:xfrm>
            <a:off x="609600" y="1359843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Results returned by function </a:t>
            </a:r>
            <a:r>
              <a:rPr lang="en-US" sz="2400" b="1" dirty="0" err="1"/>
              <a:t>rda</a:t>
            </a:r>
            <a:r>
              <a:rPr lang="en-US" sz="2400" b="1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AB6A4-9338-4686-A44F-6B87BD9B5F05}"/>
              </a:ext>
            </a:extLst>
          </p:cNvPr>
          <p:cNvSpPr txBox="1"/>
          <p:nvPr/>
        </p:nvSpPr>
        <p:spPr>
          <a:xfrm>
            <a:off x="1209676" y="4529930"/>
            <a:ext cx="6657974" cy="125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Function ‘</a:t>
            </a:r>
            <a:r>
              <a:rPr lang="en-US" sz="2000" b="1" dirty="0" err="1">
                <a:solidFill>
                  <a:srgbClr val="0000FF"/>
                </a:solidFill>
              </a:rPr>
              <a:t>anova.cca</a:t>
            </a:r>
            <a:r>
              <a:rPr lang="en-US" sz="2000" dirty="0">
                <a:solidFill>
                  <a:srgbClr val="0000FF"/>
                </a:solidFill>
              </a:rPr>
              <a:t>’ in package ‘vegan’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Test [</a:t>
            </a:r>
            <a:r>
              <a:rPr lang="en-US" sz="2000" dirty="0" err="1">
                <a:solidFill>
                  <a:srgbClr val="0000FF"/>
                </a:solidFill>
              </a:rPr>
              <a:t>a+b</a:t>
            </a:r>
            <a:r>
              <a:rPr lang="en-US" sz="2000" dirty="0">
                <a:solidFill>
                  <a:srgbClr val="0000FF"/>
                </a:solidFill>
              </a:rPr>
              <a:t>] : </a:t>
            </a:r>
            <a:r>
              <a:rPr lang="en-US" sz="2000" dirty="0" err="1">
                <a:solidFill>
                  <a:srgbClr val="0000FF"/>
                </a:solidFill>
              </a:rPr>
              <a:t>anova.cca</a:t>
            </a:r>
            <a:r>
              <a:rPr lang="en-US" sz="2000" dirty="0">
                <a:solidFill>
                  <a:srgbClr val="0000FF"/>
                </a:solidFill>
              </a:rPr>
              <a:t>(</a:t>
            </a:r>
            <a:r>
              <a:rPr lang="en-US" sz="2000" dirty="0" err="1">
                <a:solidFill>
                  <a:srgbClr val="0000FF"/>
                </a:solidFill>
              </a:rPr>
              <a:t>rda</a:t>
            </a:r>
            <a:r>
              <a:rPr lang="en-US" sz="2000" dirty="0">
                <a:solidFill>
                  <a:srgbClr val="0000FF"/>
                </a:solidFill>
              </a:rPr>
              <a:t>(Y, S))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Test [a] : </a:t>
            </a:r>
            <a:r>
              <a:rPr lang="en-US" sz="2000" dirty="0" err="1">
                <a:solidFill>
                  <a:srgbClr val="0000FF"/>
                </a:solidFill>
              </a:rPr>
              <a:t>anova.cca</a:t>
            </a:r>
            <a:r>
              <a:rPr lang="en-US" sz="2000" dirty="0">
                <a:solidFill>
                  <a:srgbClr val="0000FF"/>
                </a:solidFill>
              </a:rPr>
              <a:t>(</a:t>
            </a:r>
            <a:r>
              <a:rPr lang="en-US" sz="2000" dirty="0" err="1">
                <a:solidFill>
                  <a:srgbClr val="0000FF"/>
                </a:solidFill>
              </a:rPr>
              <a:t>rda</a:t>
            </a:r>
            <a:r>
              <a:rPr lang="en-US" sz="2000" dirty="0">
                <a:solidFill>
                  <a:srgbClr val="0000FF"/>
                </a:solidFill>
              </a:rPr>
              <a:t>(Y, S, E) 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30C50-A99D-4723-9F0C-DF249C66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2A6E-CEBB-4FBB-9064-4369AB67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explanatory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A6FDE-08A5-4947-8E31-B13C6129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19" y="1448737"/>
            <a:ext cx="5352428" cy="1789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D412F-BAAA-400D-A927-4B8D3BC8B522}"/>
              </a:ext>
            </a:extLst>
          </p:cNvPr>
          <p:cNvSpPr txBox="1"/>
          <p:nvPr/>
        </p:nvSpPr>
        <p:spPr>
          <a:xfrm>
            <a:off x="6212203" y="1602151"/>
            <a:ext cx="5370197" cy="196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Many explanatory variables in some empirical studies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Select variables to fit a small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1AC92-CC01-47AB-91AB-0CCF009CEE23}"/>
              </a:ext>
            </a:extLst>
          </p:cNvPr>
          <p:cNvSpPr txBox="1"/>
          <p:nvPr/>
        </p:nvSpPr>
        <p:spPr>
          <a:xfrm>
            <a:off x="934952" y="4030311"/>
            <a:ext cx="9056773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Selection methods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Forward selection: enter variables one at a time ("forward")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Backward elimination: eliminate var. one at a time ("backward")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Functions </a:t>
            </a:r>
            <a:r>
              <a:rPr lang="en-US" sz="2400" dirty="0" err="1"/>
              <a:t>ordistep</a:t>
            </a:r>
            <a:r>
              <a:rPr lang="en-US" sz="2400" dirty="0"/>
              <a:t>() and </a:t>
            </a:r>
            <a:r>
              <a:rPr lang="en-US" sz="2400" dirty="0" err="1"/>
              <a:t>ordiR2step</a:t>
            </a:r>
            <a:r>
              <a:rPr lang="en-US" sz="2400" dirty="0"/>
              <a:t>() in vegan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7511A-DB09-4136-A701-89BA9E7A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634CA39-4D32-41FB-8C2C-90B9A835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43" y="1709670"/>
            <a:ext cx="6139204" cy="3999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42C9FF-66EF-4902-966C-DAF7D82E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components of biodiversity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77A420-116E-47F0-83B5-89E1268283F1}"/>
              </a:ext>
            </a:extLst>
          </p:cNvPr>
          <p:cNvGrpSpPr/>
          <p:nvPr/>
        </p:nvGrpSpPr>
        <p:grpSpPr>
          <a:xfrm>
            <a:off x="3168261" y="1737262"/>
            <a:ext cx="5013879" cy="3989831"/>
            <a:chOff x="3168261" y="1737262"/>
            <a:chExt cx="5013879" cy="398983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3383443-B3DD-46BB-BD1A-008ABC473702}"/>
                </a:ext>
              </a:extLst>
            </p:cNvPr>
            <p:cNvSpPr/>
            <p:nvPr/>
          </p:nvSpPr>
          <p:spPr bwMode="auto">
            <a:xfrm>
              <a:off x="3168261" y="1737262"/>
              <a:ext cx="2130572" cy="161489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78E238-2505-40EF-921E-8BDE3A36B289}"/>
                </a:ext>
              </a:extLst>
            </p:cNvPr>
            <p:cNvSpPr/>
            <p:nvPr/>
          </p:nvSpPr>
          <p:spPr bwMode="auto">
            <a:xfrm>
              <a:off x="6123898" y="1846975"/>
              <a:ext cx="1969550" cy="149284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EB73B1-4904-4A9A-94BF-EB2798793DD2}"/>
                </a:ext>
              </a:extLst>
            </p:cNvPr>
            <p:cNvSpPr/>
            <p:nvPr/>
          </p:nvSpPr>
          <p:spPr bwMode="auto">
            <a:xfrm>
              <a:off x="3278930" y="4028318"/>
              <a:ext cx="2241241" cy="1698775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5E3E431-D418-4938-B1A8-9F04A6EEB363}"/>
                </a:ext>
              </a:extLst>
            </p:cNvPr>
            <p:cNvSpPr/>
            <p:nvPr/>
          </p:nvSpPr>
          <p:spPr bwMode="auto">
            <a:xfrm>
              <a:off x="6090477" y="3892945"/>
              <a:ext cx="2091663" cy="1585401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0AC4E3A5-7549-4B9D-BEED-0A0BD1B64ECD}"/>
              </a:ext>
            </a:extLst>
          </p:cNvPr>
          <p:cNvSpPr/>
          <p:nvPr/>
        </p:nvSpPr>
        <p:spPr bwMode="auto">
          <a:xfrm>
            <a:off x="1471220" y="1251087"/>
            <a:ext cx="8715463" cy="5283716"/>
          </a:xfrm>
          <a:prstGeom prst="ellipse">
            <a:avLst/>
          </a:prstGeom>
          <a:noFill/>
          <a:ln w="952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3333FF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41F40548-6FE5-4947-AA56-2D1C7215FD3C}"/>
              </a:ext>
            </a:extLst>
          </p:cNvPr>
          <p:cNvSpPr/>
          <p:nvPr/>
        </p:nvSpPr>
        <p:spPr bwMode="auto">
          <a:xfrm>
            <a:off x="4939919" y="3128876"/>
            <a:ext cx="837175" cy="370940"/>
          </a:xfrm>
          <a:prstGeom prst="left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8F95A-6A86-4FB3-A312-D62E2B0946F2}"/>
              </a:ext>
            </a:extLst>
          </p:cNvPr>
          <p:cNvSpPr txBox="1"/>
          <p:nvPr/>
        </p:nvSpPr>
        <p:spPr>
          <a:xfrm>
            <a:off x="3366162" y="2738509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𝛼-diversity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935B03-0D67-4546-B732-20084EDFC6A4}"/>
              </a:ext>
            </a:extLst>
          </p:cNvPr>
          <p:cNvSpPr txBox="1"/>
          <p:nvPr/>
        </p:nvSpPr>
        <p:spPr>
          <a:xfrm>
            <a:off x="4399550" y="3468102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B050"/>
                </a:solidFill>
              </a:rPr>
              <a:t>𝛽-diversity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7D893-8165-4987-9743-9EB8FF978B58}"/>
              </a:ext>
            </a:extLst>
          </p:cNvPr>
          <p:cNvSpPr txBox="1"/>
          <p:nvPr/>
        </p:nvSpPr>
        <p:spPr>
          <a:xfrm>
            <a:off x="4893448" y="1251087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3333FF"/>
                </a:solidFill>
              </a:rPr>
              <a:t>𝛾-diversity</a:t>
            </a:r>
            <a:endParaRPr lang="en-US" sz="2400" b="1" dirty="0">
              <a:solidFill>
                <a:srgbClr val="3333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4F1DC-A041-4ED7-B5A2-7D579040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5E8D-39C2-4AA7-8875-0611F4F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PCA</a:t>
            </a:r>
            <a:r>
              <a:rPr lang="en-US" dirty="0"/>
              <a:t>: 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4F8B-42D8-4AB5-B82C-2E1546D0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0176"/>
            <a:ext cx="10972800" cy="1285874"/>
          </a:xfrm>
        </p:spPr>
        <p:txBody>
          <a:bodyPr/>
          <a:lstStyle/>
          <a:p>
            <a:r>
              <a:rPr lang="en-US" sz="2400" dirty="0"/>
              <a:t>Use </a:t>
            </a:r>
            <a:r>
              <a:rPr lang="en-US" sz="2400" dirty="0" err="1"/>
              <a:t>PCA</a:t>
            </a:r>
            <a:r>
              <a:rPr lang="en-US" sz="2400" dirty="0"/>
              <a:t> to generate fewer axis (new variables) </a:t>
            </a:r>
            <a:r>
              <a:rPr lang="en-US" sz="2400" b="0" dirty="0"/>
              <a:t>representing most variation in raw variables (</a:t>
            </a:r>
            <a:r>
              <a:rPr lang="en-US" sz="2400" b="0" dirty="0" err="1"/>
              <a:t>e.g</a:t>
            </a:r>
            <a:r>
              <a:rPr lang="en-US" sz="2400" b="0" dirty="0"/>
              <a:t> environmental variable)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3C5A43-D3BE-4C72-AF8F-5DF93856D45A}"/>
              </a:ext>
            </a:extLst>
          </p:cNvPr>
          <p:cNvCxnSpPr>
            <a:cxnSpLocks/>
          </p:cNvCxnSpPr>
          <p:nvPr/>
        </p:nvCxnSpPr>
        <p:spPr bwMode="auto">
          <a:xfrm>
            <a:off x="2076450" y="5200650"/>
            <a:ext cx="2716530" cy="0"/>
          </a:xfrm>
          <a:prstGeom prst="straightConnector1">
            <a:avLst/>
          </a:prstGeom>
          <a:grp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98AEFA-545C-4492-843C-08AEE383FF62}"/>
              </a:ext>
            </a:extLst>
          </p:cNvPr>
          <p:cNvCxnSpPr>
            <a:cxnSpLocks/>
          </p:cNvCxnSpPr>
          <p:nvPr/>
        </p:nvCxnSpPr>
        <p:spPr bwMode="auto">
          <a:xfrm flipV="1">
            <a:off x="2076450" y="2872740"/>
            <a:ext cx="0" cy="2343150"/>
          </a:xfrm>
          <a:prstGeom prst="straightConnector1">
            <a:avLst/>
          </a:prstGeom>
          <a:grp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26C8CEF-63E8-48C1-9565-21BB346250C1}"/>
              </a:ext>
            </a:extLst>
          </p:cNvPr>
          <p:cNvSpPr/>
          <p:nvPr/>
        </p:nvSpPr>
        <p:spPr bwMode="auto">
          <a:xfrm>
            <a:off x="2443162" y="4962793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0751D7-0653-4690-A90F-529023723F53}"/>
              </a:ext>
            </a:extLst>
          </p:cNvPr>
          <p:cNvSpPr/>
          <p:nvPr/>
        </p:nvSpPr>
        <p:spPr bwMode="auto">
          <a:xfrm>
            <a:off x="2707005" y="4542474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133340-537E-4B25-8626-03DA84DD8289}"/>
              </a:ext>
            </a:extLst>
          </p:cNvPr>
          <p:cNvSpPr/>
          <p:nvPr/>
        </p:nvSpPr>
        <p:spPr bwMode="auto">
          <a:xfrm>
            <a:off x="3068002" y="4474849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D38528-93D7-45A7-99BD-5B228F7BBE88}"/>
              </a:ext>
            </a:extLst>
          </p:cNvPr>
          <p:cNvSpPr/>
          <p:nvPr/>
        </p:nvSpPr>
        <p:spPr bwMode="auto">
          <a:xfrm>
            <a:off x="3273742" y="4131535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5F2ED5-9D9B-44BC-8501-9C3EC9D5017C}"/>
              </a:ext>
            </a:extLst>
          </p:cNvPr>
          <p:cNvSpPr/>
          <p:nvPr/>
        </p:nvSpPr>
        <p:spPr bwMode="auto">
          <a:xfrm>
            <a:off x="3653790" y="4018600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A19FEF-F363-4D27-8DFD-0FDE99725C4B}"/>
              </a:ext>
            </a:extLst>
          </p:cNvPr>
          <p:cNvSpPr/>
          <p:nvPr/>
        </p:nvSpPr>
        <p:spPr bwMode="auto">
          <a:xfrm>
            <a:off x="3851910" y="3666946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B0B0F1-1605-481E-9719-A656A30DEC9F}"/>
              </a:ext>
            </a:extLst>
          </p:cNvPr>
          <p:cNvSpPr/>
          <p:nvPr/>
        </p:nvSpPr>
        <p:spPr bwMode="auto">
          <a:xfrm>
            <a:off x="4286250" y="3527702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8C4664-5703-4FEB-9138-AC73C415CC2D}"/>
                  </a:ext>
                </a:extLst>
              </p:cNvPr>
              <p:cNvSpPr txBox="1"/>
              <p:nvPr/>
            </p:nvSpPr>
            <p:spPr>
              <a:xfrm>
                <a:off x="4286250" y="5129108"/>
                <a:ext cx="473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8C4664-5703-4FEB-9138-AC73C415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0" y="5129108"/>
                <a:ext cx="473656" cy="369332"/>
              </a:xfrm>
              <a:prstGeom prst="rect">
                <a:avLst/>
              </a:prstGeom>
              <a:blipFill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7C668C-0BA9-4BE8-807A-BE6EB4D1ACE2}"/>
                  </a:ext>
                </a:extLst>
              </p:cNvPr>
              <p:cNvSpPr txBox="1"/>
              <p:nvPr/>
            </p:nvSpPr>
            <p:spPr>
              <a:xfrm>
                <a:off x="1602794" y="2670438"/>
                <a:ext cx="478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7C668C-0BA9-4BE8-807A-BE6EB4D1A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94" y="2670438"/>
                <a:ext cx="478977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5C27CCF-3E7D-4908-B787-5F9AD3D30119}"/>
              </a:ext>
            </a:extLst>
          </p:cNvPr>
          <p:cNvGrpSpPr/>
          <p:nvPr/>
        </p:nvGrpSpPr>
        <p:grpSpPr>
          <a:xfrm>
            <a:off x="386599" y="3207900"/>
            <a:ext cx="4643209" cy="1915731"/>
            <a:chOff x="386599" y="3207900"/>
            <a:chExt cx="4643209" cy="191573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0DBA92D-02CF-4FC0-B84D-FBCF20FC87AD}"/>
                </a:ext>
              </a:extLst>
            </p:cNvPr>
            <p:cNvGrpSpPr/>
            <p:nvPr/>
          </p:nvGrpSpPr>
          <p:grpSpPr>
            <a:xfrm>
              <a:off x="881899" y="3337559"/>
              <a:ext cx="3682481" cy="1786072"/>
              <a:chOff x="881899" y="3337559"/>
              <a:chExt cx="3682481" cy="1786072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EDC3A6-F64C-4A1E-A882-C591286C3A1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2657" y="3337559"/>
                <a:ext cx="2351723" cy="1786072"/>
              </a:xfrm>
              <a:prstGeom prst="straightConnector1">
                <a:avLst/>
              </a:prstGeom>
              <a:grp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746EC78-4553-414F-A8FD-AF9411425B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881899" y="3337559"/>
                <a:ext cx="1356476" cy="1786072"/>
              </a:xfrm>
              <a:prstGeom prst="straightConnector1">
                <a:avLst/>
              </a:prstGeom>
              <a:grp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C57167-6FCC-4229-B821-D9EF4525F76D}"/>
                    </a:ext>
                  </a:extLst>
                </p:cNvPr>
                <p:cNvSpPr txBox="1"/>
                <p:nvPr/>
              </p:nvSpPr>
              <p:spPr>
                <a:xfrm>
                  <a:off x="4556152" y="3207900"/>
                  <a:ext cx="4736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C57167-6FCC-4229-B821-D9EF4525F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152" y="3207900"/>
                  <a:ext cx="47365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B98EAC3-978F-4050-A0FB-2FF12C4557AE}"/>
                    </a:ext>
                  </a:extLst>
                </p:cNvPr>
                <p:cNvSpPr txBox="1"/>
                <p:nvPr/>
              </p:nvSpPr>
              <p:spPr>
                <a:xfrm>
                  <a:off x="386599" y="3274396"/>
                  <a:ext cx="4789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B98EAC3-978F-4050-A0FB-2FF12C455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99" y="3274396"/>
                  <a:ext cx="47897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DB35F3-BD3F-41CA-8BC1-D3B3F7DDBFBD}"/>
              </a:ext>
            </a:extLst>
          </p:cNvPr>
          <p:cNvSpPr txBox="1"/>
          <p:nvPr/>
        </p:nvSpPr>
        <p:spPr>
          <a:xfrm>
            <a:off x="5599747" y="4487842"/>
            <a:ext cx="4940618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function </a:t>
            </a:r>
            <a:r>
              <a:rPr lang="en-US" sz="2400" dirty="0" err="1">
                <a:solidFill>
                  <a:srgbClr val="0000FF"/>
                </a:solidFill>
              </a:rPr>
              <a:t>princomp</a:t>
            </a:r>
            <a:r>
              <a:rPr lang="en-US" sz="2400" dirty="0">
                <a:solidFill>
                  <a:srgbClr val="0000FF"/>
                </a:solidFill>
              </a:rPr>
              <a:t>() in vegan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97CF47B-651D-414F-9A45-E2299BC4FC05}"/>
                  </a:ext>
                </a:extLst>
              </p:cNvPr>
              <p:cNvSpPr txBox="1"/>
              <p:nvPr/>
            </p:nvSpPr>
            <p:spPr>
              <a:xfrm>
                <a:off x="5599747" y="3058001"/>
                <a:ext cx="6228180" cy="1327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=  f(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solidFill>
                    <a:srgbClr val="0000FF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0000FF"/>
                    </a:solidFill>
                  </a:rPr>
                  <a:t>   - the first new variable represent most variation in 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0000FF"/>
                    </a:solidFill>
                  </a:rPr>
                  <a:t>   - choose the first few new variables in regressions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97CF47B-651D-414F-9A45-E2299BC4F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47" y="3058001"/>
                <a:ext cx="6228180" cy="1327992"/>
              </a:xfrm>
              <a:prstGeom prst="rect">
                <a:avLst/>
              </a:prstGeom>
              <a:blipFill>
                <a:blip r:embed="rId6"/>
                <a:stretch>
                  <a:fillRect l="-1371" t="-3226" r="-98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9A945-9548-419A-BD39-C2CA65D7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6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2A54-B4CC-4C42-AF73-B8F3B7FC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31</a:t>
            </a:fld>
            <a:endParaRPr lang="en-US"/>
          </a:p>
        </p:txBody>
      </p:sp>
      <p:pic>
        <p:nvPicPr>
          <p:cNvPr id="1028" name="Picture 4" descr="Numerical Ecology with R (Use R) : Borcard, Daniel, Gillet, Francois,  Legendre, Pierre: Amazon.de: Bücher">
            <a:extLst>
              <a:ext uri="{FF2B5EF4-FFF2-40B4-BE49-F238E27FC236}">
                <a16:creationId xmlns:a16="http://schemas.microsoft.com/office/drawing/2014/main" id="{DBB58D89-363C-461E-B828-7912E5826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811" y="521642"/>
            <a:ext cx="3688801" cy="55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7" descr="E:\Numerical Ecology with R\legendre.jpg">
            <a:extLst>
              <a:ext uri="{FF2B5EF4-FFF2-40B4-BE49-F238E27FC236}">
                <a16:creationId xmlns:a16="http://schemas.microsoft.com/office/drawing/2014/main" id="{7872BAC4-589D-44A9-BA29-DF699B7D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10" y="1556395"/>
            <a:ext cx="2449856" cy="326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0">
            <a:extLst>
              <a:ext uri="{FF2B5EF4-FFF2-40B4-BE49-F238E27FC236}">
                <a16:creationId xmlns:a16="http://schemas.microsoft.com/office/drawing/2014/main" id="{6F880D7D-8FD4-4877-A245-818D3731E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7740" y="4839940"/>
            <a:ext cx="27381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Pierre Legendre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06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3F7C9-696E-4EB8-A14F-AA18764F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in 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C2633-A432-4DB9-A9BE-C508D5ACD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Use the mite dataset (70 sites, 35 species) from R package ‘vegan’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Calculate beta-diversity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Variation partitioning of beta-diversity between sites using partial regression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Variation partitioning of community compositions data using partial RDA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7DB4-E11A-4D1E-9B6B-036110C7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148C-D927-4D2B-8318-9695C7C7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beta-diversity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E17-D50D-4972-A007-A76ABE916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051" y="1381124"/>
            <a:ext cx="6147566" cy="70485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Measured in a single number for each region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BFCFFC-3CEA-46DE-8EA1-319E2AFE9A77}"/>
                  </a:ext>
                </a:extLst>
              </p:cNvPr>
              <p:cNvSpPr/>
              <p:nvPr/>
            </p:nvSpPr>
            <p:spPr>
              <a:xfrm>
                <a:off x="5460617" y="2298584"/>
                <a:ext cx="6096000" cy="545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Multiplicative</a:t>
                </a:r>
                <a:r>
                  <a:rPr lang="en-AU" sz="2400" dirty="0"/>
                  <a:t>: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l-GR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den>
                    </m:f>
                  </m:oMath>
                </a14:m>
                <a:endParaRPr lang="en-AU" sz="16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BFCFFC-3CEA-46DE-8EA1-319E2AFE9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617" y="2298584"/>
                <a:ext cx="6096000" cy="545406"/>
              </a:xfrm>
              <a:prstGeom prst="rect">
                <a:avLst/>
              </a:prstGeom>
              <a:blipFill>
                <a:blip r:embed="rId2"/>
                <a:stretch>
                  <a:fillRect l="-1200" t="-6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FC9B5D-F37B-48F5-B3AA-99384104FF76}"/>
                  </a:ext>
                </a:extLst>
              </p:cNvPr>
              <p:cNvSpPr txBox="1"/>
              <p:nvPr/>
            </p:nvSpPr>
            <p:spPr>
              <a:xfrm>
                <a:off x="5616223" y="3891247"/>
                <a:ext cx="55734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Additive: </a:t>
                </a:r>
                <a14:m>
                  <m:oMath xmlns:m="http://schemas.openxmlformats.org/officeDocument/2006/math">
                    <m:r>
                      <a:rPr lang="en-AU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endParaRPr lang="en-AU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FC9B5D-F37B-48F5-B3AA-99384104F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223" y="3891247"/>
                <a:ext cx="5573489" cy="430887"/>
              </a:xfrm>
              <a:prstGeom prst="rect">
                <a:avLst/>
              </a:prstGeom>
              <a:blipFill>
                <a:blip r:embed="rId3"/>
                <a:stretch>
                  <a:fillRect l="-1202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FE99917-BD22-4F7F-AD58-12372DDDB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93" y="1803155"/>
            <a:ext cx="4991542" cy="32516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A28778-B617-4566-AF97-3F8EAB96A63D}"/>
                  </a:ext>
                </a:extLst>
              </p:cNvPr>
              <p:cNvSpPr/>
              <p:nvPr/>
            </p:nvSpPr>
            <p:spPr>
              <a:xfrm>
                <a:off x="7739641" y="2905833"/>
                <a:ext cx="1005019" cy="738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A28778-B617-4566-AF97-3F8EAB96A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641" y="2905833"/>
                <a:ext cx="1005019" cy="7380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3BD8B4-A5F9-48F1-9DCD-DCD2ED725720}"/>
                  </a:ext>
                </a:extLst>
              </p:cNvPr>
              <p:cNvSpPr/>
              <p:nvPr/>
            </p:nvSpPr>
            <p:spPr>
              <a:xfrm>
                <a:off x="7053174" y="4322134"/>
                <a:ext cx="201811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4 −3=1</m:t>
                      </m:r>
                    </m:oMath>
                  </m:oMathPara>
                </a14:m>
                <a:endParaRPr lang="en-US" sz="22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3BD8B4-A5F9-48F1-9DCD-DCD2ED725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174" y="4322134"/>
                <a:ext cx="2018117" cy="430887"/>
              </a:xfrm>
              <a:prstGeom prst="rect">
                <a:avLst/>
              </a:prstGeom>
              <a:blipFill>
                <a:blip r:embed="rId6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7FDF1-FDB1-4A26-951F-079BF663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148C-D927-4D2B-8318-9695C7C7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beta-diversity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E17-D50D-4972-A007-A76ABE916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834" y="1192378"/>
            <a:ext cx="6147566" cy="644811"/>
          </a:xfrm>
        </p:spPr>
        <p:txBody>
          <a:bodyPr/>
          <a:lstStyle/>
          <a:p>
            <a:r>
              <a:rPr lang="en-US" sz="2200" dirty="0"/>
              <a:t>Dissimilarity between two communities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56C74-38E0-4202-BB36-E3C4C9F1BDC1}"/>
              </a:ext>
            </a:extLst>
          </p:cNvPr>
          <p:cNvSpPr txBox="1"/>
          <p:nvPr/>
        </p:nvSpPr>
        <p:spPr>
          <a:xfrm>
            <a:off x="5599710" y="2446869"/>
            <a:ext cx="11737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Jaccard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FF583-997A-481D-A760-02C4469F49DA}"/>
              </a:ext>
            </a:extLst>
          </p:cNvPr>
          <p:cNvSpPr txBox="1"/>
          <p:nvPr/>
        </p:nvSpPr>
        <p:spPr>
          <a:xfrm>
            <a:off x="5599710" y="4260215"/>
            <a:ext cx="14093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Sørensen</a:t>
            </a: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0C02FD-9265-4AB3-A87D-4360CB50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1" y="1495893"/>
            <a:ext cx="4256616" cy="27729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818B4E-3283-4EFA-8EC4-BB2AB04E23B1}"/>
              </a:ext>
            </a:extLst>
          </p:cNvPr>
          <p:cNvGrpSpPr/>
          <p:nvPr/>
        </p:nvGrpSpPr>
        <p:grpSpPr>
          <a:xfrm>
            <a:off x="834532" y="4660325"/>
            <a:ext cx="3759334" cy="1099936"/>
            <a:chOff x="1129925" y="4425851"/>
            <a:chExt cx="3759334" cy="10999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C0CFF6-FC17-4438-92C6-C7186AD710C6}"/>
                </a:ext>
              </a:extLst>
            </p:cNvPr>
            <p:cNvSpPr/>
            <p:nvPr/>
          </p:nvSpPr>
          <p:spPr bwMode="auto">
            <a:xfrm>
              <a:off x="2090069" y="4425851"/>
              <a:ext cx="1069497" cy="1069498"/>
            </a:xfrm>
            <a:prstGeom prst="ellipse">
              <a:avLst/>
            </a:prstGeom>
            <a:solidFill>
              <a:srgbClr val="EA8C8C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E5533F-966F-4D3B-9CD5-C8A9FF009FC4}"/>
                </a:ext>
              </a:extLst>
            </p:cNvPr>
            <p:cNvSpPr/>
            <p:nvPr/>
          </p:nvSpPr>
          <p:spPr bwMode="auto">
            <a:xfrm>
              <a:off x="2645903" y="4456289"/>
              <a:ext cx="1069497" cy="1069498"/>
            </a:xfrm>
            <a:prstGeom prst="ellipse">
              <a:avLst/>
            </a:prstGeom>
            <a:solidFill>
              <a:srgbClr val="8686FF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09F166-7E14-472E-8748-2141CC20EED6}"/>
                </a:ext>
              </a:extLst>
            </p:cNvPr>
            <p:cNvSpPr txBox="1"/>
            <p:nvPr/>
          </p:nvSpPr>
          <p:spPr>
            <a:xfrm>
              <a:off x="2292500" y="4759319"/>
              <a:ext cx="181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A3B970-67A7-489B-80CB-150F941A000B}"/>
                </a:ext>
              </a:extLst>
            </p:cNvPr>
            <p:cNvSpPr txBox="1"/>
            <p:nvPr/>
          </p:nvSpPr>
          <p:spPr>
            <a:xfrm>
              <a:off x="2791627" y="4759319"/>
              <a:ext cx="181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875D2C-EFC9-4BB0-8EF7-4D003F04ECF5}"/>
                </a:ext>
              </a:extLst>
            </p:cNvPr>
            <p:cNvSpPr txBox="1"/>
            <p:nvPr/>
          </p:nvSpPr>
          <p:spPr>
            <a:xfrm>
              <a:off x="3326779" y="4759319"/>
              <a:ext cx="17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7D81B7-A7D2-4517-927A-5A45C191A105}"/>
                </a:ext>
              </a:extLst>
            </p:cNvPr>
            <p:cNvSpPr txBox="1"/>
            <p:nvPr/>
          </p:nvSpPr>
          <p:spPr>
            <a:xfrm>
              <a:off x="1129925" y="4790096"/>
              <a:ext cx="1069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Site 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B9D549-0971-4114-80F4-B88B1C2E5B1E}"/>
                </a:ext>
              </a:extLst>
            </p:cNvPr>
            <p:cNvSpPr txBox="1"/>
            <p:nvPr/>
          </p:nvSpPr>
          <p:spPr>
            <a:xfrm>
              <a:off x="3819762" y="4785399"/>
              <a:ext cx="1069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Site B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02D35-631E-4CD9-B241-05EC95E84FC0}"/>
                  </a:ext>
                </a:extLst>
              </p:cNvPr>
              <p:cNvSpPr txBox="1"/>
              <p:nvPr/>
            </p:nvSpPr>
            <p:spPr>
              <a:xfrm>
                <a:off x="7335542" y="2324149"/>
                <a:ext cx="3821815" cy="6242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𝑗𝑎𝑐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02D35-631E-4CD9-B241-05EC95E8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542" y="2324149"/>
                <a:ext cx="3821815" cy="624273"/>
              </a:xfrm>
              <a:prstGeom prst="rect">
                <a:avLst/>
              </a:prstGeom>
              <a:blipFill>
                <a:blip r:embed="rId3"/>
                <a:stretch>
                  <a:fillRect b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C4C848-49E9-46F6-9AC4-5126C16E093E}"/>
                  </a:ext>
                </a:extLst>
              </p:cNvPr>
              <p:cNvSpPr txBox="1"/>
              <p:nvPr/>
            </p:nvSpPr>
            <p:spPr>
              <a:xfrm>
                <a:off x="7335542" y="4124313"/>
                <a:ext cx="4409284" cy="671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𝑜𝑟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)+(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=0.33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C4C848-49E9-46F6-9AC4-5126C16E0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542" y="4124313"/>
                <a:ext cx="4409284" cy="671915"/>
              </a:xfrm>
              <a:prstGeom prst="rect">
                <a:avLst/>
              </a:prstGeom>
              <a:blipFill>
                <a:blip r:embed="rId4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8872FF7-B290-47C4-9B6E-9B329F28A275}"/>
              </a:ext>
            </a:extLst>
          </p:cNvPr>
          <p:cNvSpPr txBox="1"/>
          <p:nvPr/>
        </p:nvSpPr>
        <p:spPr>
          <a:xfrm>
            <a:off x="5416544" y="1880614"/>
            <a:ext cx="2401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Incidence-based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E0D66-3C1E-4577-9C99-3BE31449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7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148C-D927-4D2B-8318-9695C7C7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beta-diversity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E17-D50D-4972-A007-A76ABE916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834" y="1192378"/>
            <a:ext cx="6147566" cy="644811"/>
          </a:xfrm>
        </p:spPr>
        <p:txBody>
          <a:bodyPr/>
          <a:lstStyle/>
          <a:p>
            <a:r>
              <a:rPr lang="en-US" sz="2200" dirty="0"/>
              <a:t>Dissimilarity between two communities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F7813-0055-4320-BDF4-68EAA0F723AD}"/>
              </a:ext>
            </a:extLst>
          </p:cNvPr>
          <p:cNvSpPr txBox="1"/>
          <p:nvPr/>
        </p:nvSpPr>
        <p:spPr>
          <a:xfrm>
            <a:off x="5649254" y="2987200"/>
            <a:ext cx="16450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bray-</a:t>
            </a:r>
            <a:r>
              <a:rPr lang="en-US" sz="2200" b="1" dirty="0" err="1"/>
              <a:t>curtis</a:t>
            </a:r>
            <a:endParaRPr lang="en-US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B0E42-E65F-4F6B-848B-843F1762BE99}"/>
              </a:ext>
            </a:extLst>
          </p:cNvPr>
          <p:cNvSpPr txBox="1"/>
          <p:nvPr/>
        </p:nvSpPr>
        <p:spPr>
          <a:xfrm>
            <a:off x="838898" y="5586446"/>
            <a:ext cx="10318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Many other beta diversity indices are reviewed in </a:t>
            </a:r>
            <a:r>
              <a:rPr lang="en-US" sz="2400" b="1" dirty="0" err="1"/>
              <a:t>Koleff</a:t>
            </a:r>
            <a:r>
              <a:rPr lang="en-US" sz="2400" b="1" dirty="0"/>
              <a:t> </a:t>
            </a:r>
            <a:r>
              <a:rPr lang="en-US" sz="2400" b="1" i="1" dirty="0"/>
              <a:t>et al. </a:t>
            </a:r>
            <a:r>
              <a:rPr lang="en-US" sz="2400" b="1" dirty="0"/>
              <a:t>(2003), Anderson </a:t>
            </a:r>
            <a:r>
              <a:rPr lang="en-US" sz="2400" b="1" i="1" dirty="0"/>
              <a:t>et al. </a:t>
            </a:r>
            <a:r>
              <a:rPr lang="en-US" sz="2400" b="1" dirty="0"/>
              <a:t>(2011), </a:t>
            </a:r>
            <a:r>
              <a:rPr lang="en-US" sz="2400" b="1" dirty="0" err="1"/>
              <a:t>Jost</a:t>
            </a:r>
            <a:r>
              <a:rPr lang="en-US" sz="2400" b="1" dirty="0"/>
              <a:t> (2007) and other papers.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0C02FD-9265-4AB3-A87D-4360CB50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1" y="1495893"/>
            <a:ext cx="4256616" cy="27729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06F9F7-4CEC-41A6-BAA2-ED39D6D8575B}"/>
              </a:ext>
            </a:extLst>
          </p:cNvPr>
          <p:cNvSpPr txBox="1"/>
          <p:nvPr/>
        </p:nvSpPr>
        <p:spPr>
          <a:xfrm>
            <a:off x="5320001" y="2148599"/>
            <a:ext cx="26372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Abundance-based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9F2AEC-5A7C-44FC-BE00-ADC29C3E2961}"/>
                  </a:ext>
                </a:extLst>
              </p:cNvPr>
              <p:cNvSpPr txBox="1"/>
              <p:nvPr/>
            </p:nvSpPr>
            <p:spPr>
              <a:xfrm>
                <a:off x="7428487" y="2753208"/>
                <a:ext cx="2492798" cy="92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9F2AEC-5A7C-44FC-BE00-ADC29C3E2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487" y="2753208"/>
                <a:ext cx="2492798" cy="9212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EB0F56-0F2D-4413-87C2-EE4114582B43}"/>
                  </a:ext>
                </a:extLst>
              </p:cNvPr>
              <p:cNvSpPr/>
              <p:nvPr/>
            </p:nvSpPr>
            <p:spPr>
              <a:xfrm>
                <a:off x="5665139" y="3725163"/>
                <a:ext cx="591726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abudance</a:t>
                </a:r>
                <a:r>
                  <a:rPr lang="en-US" sz="2000" dirty="0"/>
                  <a:t> of a species in site </a:t>
                </a:r>
                <a:r>
                  <a:rPr lang="en-US" sz="2000" i="1" dirty="0" err="1"/>
                  <a:t>i</a:t>
                </a:r>
                <a:r>
                  <a:rPr lang="en-US" sz="2000" dirty="0"/>
                  <a:t> and site </a:t>
                </a:r>
                <a:r>
                  <a:rPr lang="en-US" sz="2000" i="1" dirty="0"/>
                  <a:t>j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EB0F56-0F2D-4413-87C2-EE4114582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139" y="3725163"/>
                <a:ext cx="5917261" cy="424796"/>
              </a:xfrm>
              <a:prstGeom prst="rect">
                <a:avLst/>
              </a:prstGeom>
              <a:blipFill>
                <a:blip r:embed="rId4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F0D582-12A8-4B26-831D-24F00E41A36B}"/>
                  </a:ext>
                </a:extLst>
              </p:cNvPr>
              <p:cNvSpPr/>
              <p:nvPr/>
            </p:nvSpPr>
            <p:spPr>
              <a:xfrm>
                <a:off x="5256861" y="4457035"/>
                <a:ext cx="6503512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</m:oMath>
                </a14:m>
                <a:r>
                  <a:rPr lang="en-US" sz="2400" dirty="0"/>
                  <a:t> (site A </a:t>
                </a:r>
                <a:r>
                  <a:rPr lang="en-US" sz="2400" dirty="0" err="1"/>
                  <a:t>andC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1−3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+|1−1|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1+3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+(1+1)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F0D582-12A8-4B26-831D-24F00E41A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861" y="4457035"/>
                <a:ext cx="6503512" cy="688394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3677-56AD-4B82-BA33-033245B9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9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B34F-2C60-4B8B-8C31-42864039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species compositions are different?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8768F-9CD9-44FE-9413-DEF9A5197C96}"/>
              </a:ext>
            </a:extLst>
          </p:cNvPr>
          <p:cNvSpPr txBox="1"/>
          <p:nvPr/>
        </p:nvSpPr>
        <p:spPr>
          <a:xfrm>
            <a:off x="4338157" y="1406534"/>
            <a:ext cx="6386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Niche-based perspective</a:t>
            </a:r>
          </a:p>
          <a:p>
            <a:pPr marL="457200"/>
            <a:r>
              <a:rPr lang="en-US" sz="2400" dirty="0"/>
              <a:t>- different preference of environmental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4A1E5-49E7-4478-8914-3ED4BBD3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77" y="1599821"/>
            <a:ext cx="3763156" cy="24514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779139C-D409-4BD7-9841-024493C3B185}"/>
              </a:ext>
            </a:extLst>
          </p:cNvPr>
          <p:cNvGrpSpPr/>
          <p:nvPr/>
        </p:nvGrpSpPr>
        <p:grpSpPr>
          <a:xfrm>
            <a:off x="4609538" y="3489992"/>
            <a:ext cx="5580329" cy="1961474"/>
            <a:chOff x="4609538" y="3489992"/>
            <a:chExt cx="5580329" cy="196147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F1E679-04F2-49A2-B7B4-47E6CE3E81FD}"/>
                </a:ext>
              </a:extLst>
            </p:cNvPr>
            <p:cNvSpPr/>
            <p:nvPr/>
          </p:nvSpPr>
          <p:spPr bwMode="auto">
            <a:xfrm>
              <a:off x="5266747" y="3811200"/>
              <a:ext cx="1733548" cy="102002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905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8" name="直接箭头连接符 15">
              <a:extLst>
                <a:ext uri="{FF2B5EF4-FFF2-40B4-BE49-F238E27FC236}">
                  <a16:creationId xmlns:a16="http://schemas.microsoft.com/office/drawing/2014/main" id="{2F8EF314-3502-410A-BB1C-354442A955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26044" y="4958126"/>
              <a:ext cx="50638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箭头连接符 16">
              <a:extLst>
                <a:ext uri="{FF2B5EF4-FFF2-40B4-BE49-F238E27FC236}">
                  <a16:creationId xmlns:a16="http://schemas.microsoft.com/office/drawing/2014/main" id="{95EF85CC-F507-4936-94C0-32AAD85287B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47958" y="3565504"/>
              <a:ext cx="0" cy="13967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280648E4-F1A1-4111-A2E2-6342B0DC4795}"/>
                </a:ext>
              </a:extLst>
            </p:cNvPr>
            <p:cNvSpPr txBox="1"/>
            <p:nvPr/>
          </p:nvSpPr>
          <p:spPr>
            <a:xfrm>
              <a:off x="6096000" y="5051356"/>
              <a:ext cx="2886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Environmental gradient</a:t>
              </a:r>
              <a:endParaRPr lang="zh-CN" altLang="en-US" sz="20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07DA21-186D-431E-81E0-C94A7D99F89D}"/>
                </a:ext>
              </a:extLst>
            </p:cNvPr>
            <p:cNvSpPr/>
            <p:nvPr/>
          </p:nvSpPr>
          <p:spPr bwMode="auto">
            <a:xfrm>
              <a:off x="5671560" y="3811200"/>
              <a:ext cx="1733548" cy="102002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72FE591-F703-4C1F-AEA1-C69FD1395877}"/>
                </a:ext>
              </a:extLst>
            </p:cNvPr>
            <p:cNvSpPr/>
            <p:nvPr/>
          </p:nvSpPr>
          <p:spPr bwMode="auto">
            <a:xfrm>
              <a:off x="6329090" y="3811200"/>
              <a:ext cx="1733548" cy="102002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618074-C80D-4FCD-B187-DA031BAB3FEF}"/>
                </a:ext>
              </a:extLst>
            </p:cNvPr>
            <p:cNvSpPr/>
            <p:nvPr/>
          </p:nvSpPr>
          <p:spPr bwMode="auto">
            <a:xfrm>
              <a:off x="7862612" y="3811200"/>
              <a:ext cx="1733548" cy="102002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801C81-94EA-497A-AECB-BBC65E299F58}"/>
                </a:ext>
              </a:extLst>
            </p:cNvPr>
            <p:cNvSpPr/>
            <p:nvPr/>
          </p:nvSpPr>
          <p:spPr bwMode="auto">
            <a:xfrm>
              <a:off x="7261317" y="3811200"/>
              <a:ext cx="1733548" cy="102002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C44C4CC-A4A5-4169-A3EC-7481FB39A779}"/>
                </a:ext>
              </a:extLst>
            </p:cNvPr>
            <p:cNvSpPr/>
            <p:nvPr/>
          </p:nvSpPr>
          <p:spPr bwMode="auto">
            <a:xfrm>
              <a:off x="8379119" y="3811200"/>
              <a:ext cx="1733548" cy="102002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68FA8C7-3221-4088-963E-EB29A0E785B7}"/>
                </a:ext>
              </a:extLst>
            </p:cNvPr>
            <p:cNvSpPr/>
            <p:nvPr/>
          </p:nvSpPr>
          <p:spPr bwMode="auto">
            <a:xfrm>
              <a:off x="6856504" y="3811200"/>
              <a:ext cx="1733548" cy="102002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E8C94FD5-72BA-4CFB-9F70-48012D1E7529}"/>
                </a:ext>
              </a:extLst>
            </p:cNvPr>
            <p:cNvSpPr txBox="1"/>
            <p:nvPr/>
          </p:nvSpPr>
          <p:spPr>
            <a:xfrm rot="16200000">
              <a:off x="4035695" y="4063835"/>
              <a:ext cx="1547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Abundance</a:t>
              </a:r>
              <a:endParaRPr lang="zh-CN" alt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EFB65-E86D-468B-A483-970F0D44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B34F-2C60-4B8B-8C31-42864039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species compositions are different?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E46F61-6814-4127-87C6-B41A0CC6B116}"/>
              </a:ext>
            </a:extLst>
          </p:cNvPr>
          <p:cNvGrpSpPr/>
          <p:nvPr/>
        </p:nvGrpSpPr>
        <p:grpSpPr>
          <a:xfrm>
            <a:off x="487249" y="2617039"/>
            <a:ext cx="4656588" cy="2596261"/>
            <a:chOff x="74803" y="2399251"/>
            <a:chExt cx="4656588" cy="2596261"/>
          </a:xfrm>
        </p:grpSpPr>
        <p:pic>
          <p:nvPicPr>
            <p:cNvPr id="3074" name="Picture 2" descr="Single tree isolated on white background Stock Photo by ©Studiotan 128325238">
              <a:extLst>
                <a:ext uri="{FF2B5EF4-FFF2-40B4-BE49-F238E27FC236}">
                  <a16:creationId xmlns:a16="http://schemas.microsoft.com/office/drawing/2014/main" id="{A0D49BCF-F9FF-4422-BED1-8691651D8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3" y="2399251"/>
              <a:ext cx="2596261" cy="259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21251B-DBA2-419B-A133-377488A51796}"/>
                </a:ext>
              </a:extLst>
            </p:cNvPr>
            <p:cNvGrpSpPr/>
            <p:nvPr/>
          </p:nvGrpSpPr>
          <p:grpSpPr>
            <a:xfrm>
              <a:off x="872455" y="2497587"/>
              <a:ext cx="3858936" cy="2497925"/>
              <a:chOff x="872455" y="2497587"/>
              <a:chExt cx="3858936" cy="2497925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A9E7E26-8FD5-418E-9E0C-6B2964C6A59F}"/>
                  </a:ext>
                </a:extLst>
              </p:cNvPr>
              <p:cNvSpPr/>
              <p:nvPr/>
            </p:nvSpPr>
            <p:spPr bwMode="auto">
              <a:xfrm>
                <a:off x="1937857" y="2497587"/>
                <a:ext cx="2692622" cy="2444989"/>
              </a:xfrm>
              <a:custGeom>
                <a:avLst/>
                <a:gdLst>
                  <a:gd name="connsiteX0" fmla="*/ 0 w 2692622"/>
                  <a:gd name="connsiteY0" fmla="*/ 186890 h 2444989"/>
                  <a:gd name="connsiteX1" fmla="*/ 402671 w 2692622"/>
                  <a:gd name="connsiteY1" fmla="*/ 35888 h 2444989"/>
                  <a:gd name="connsiteX2" fmla="*/ 981512 w 2692622"/>
                  <a:gd name="connsiteY2" fmla="*/ 782508 h 2444989"/>
                  <a:gd name="connsiteX3" fmla="*/ 1912690 w 2692622"/>
                  <a:gd name="connsiteY3" fmla="*/ 2091191 h 2444989"/>
                  <a:gd name="connsiteX4" fmla="*/ 2592198 w 2692622"/>
                  <a:gd name="connsiteY4" fmla="*/ 2401584 h 2444989"/>
                  <a:gd name="connsiteX5" fmla="*/ 2676088 w 2692622"/>
                  <a:gd name="connsiteY5" fmla="*/ 2435140 h 24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92622" h="2444989">
                    <a:moveTo>
                      <a:pt x="0" y="186890"/>
                    </a:moveTo>
                    <a:cubicBezTo>
                      <a:pt x="119543" y="61754"/>
                      <a:pt x="239086" y="-63382"/>
                      <a:pt x="402671" y="35888"/>
                    </a:cubicBezTo>
                    <a:cubicBezTo>
                      <a:pt x="566256" y="135158"/>
                      <a:pt x="729842" y="439958"/>
                      <a:pt x="981512" y="782508"/>
                    </a:cubicBezTo>
                    <a:cubicBezTo>
                      <a:pt x="1233182" y="1125058"/>
                      <a:pt x="1644242" y="1821345"/>
                      <a:pt x="1912690" y="2091191"/>
                    </a:cubicBezTo>
                    <a:cubicBezTo>
                      <a:pt x="2181138" y="2361037"/>
                      <a:pt x="2464965" y="2344259"/>
                      <a:pt x="2592198" y="2401584"/>
                    </a:cubicBezTo>
                    <a:cubicBezTo>
                      <a:pt x="2719431" y="2458909"/>
                      <a:pt x="2697759" y="2447024"/>
                      <a:pt x="2676088" y="2435140"/>
                    </a:cubicBezTo>
                  </a:path>
                </a:pathLst>
              </a:custGeom>
              <a:noFill/>
              <a:ln w="12700" cap="flat" cmpd="sng" algn="ctr">
                <a:solidFill>
                  <a:srgbClr val="3333FF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75C871C-DF9B-4EA5-BE81-2077E5470FC5}"/>
                  </a:ext>
                </a:extLst>
              </p:cNvPr>
              <p:cNvSpPr/>
              <p:nvPr/>
            </p:nvSpPr>
            <p:spPr bwMode="auto">
              <a:xfrm>
                <a:off x="872455" y="4744714"/>
                <a:ext cx="3858936" cy="250798"/>
              </a:xfrm>
              <a:prstGeom prst="rect">
                <a:avLst/>
              </a:prstGeom>
              <a:solidFill>
                <a:srgbClr val="CC66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0E2E19-0C0E-430C-A55E-E384E485188C}"/>
                  </a:ext>
                </a:extLst>
              </p:cNvPr>
              <p:cNvSpPr txBox="1"/>
              <p:nvPr/>
            </p:nvSpPr>
            <p:spPr>
              <a:xfrm>
                <a:off x="2801923" y="2739099"/>
                <a:ext cx="1415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Seed shade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09FFBB-02F2-4075-BD71-37F7F683BE22}"/>
              </a:ext>
            </a:extLst>
          </p:cNvPr>
          <p:cNvSpPr txBox="1"/>
          <p:nvPr/>
        </p:nvSpPr>
        <p:spPr>
          <a:xfrm>
            <a:off x="933331" y="1427831"/>
            <a:ext cx="8662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Spatial based perspective (neutral)</a:t>
            </a:r>
            <a:r>
              <a:rPr lang="en-US" sz="2400" dirty="0"/>
              <a:t>: dispersal limitation, etc.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C42C1E-BC6F-4A0B-94DA-38192A6F0AA3}"/>
              </a:ext>
            </a:extLst>
          </p:cNvPr>
          <p:cNvGrpSpPr/>
          <p:nvPr/>
        </p:nvGrpSpPr>
        <p:grpSpPr>
          <a:xfrm>
            <a:off x="6321734" y="3038475"/>
            <a:ext cx="3778624" cy="2541003"/>
            <a:chOff x="6108327" y="2933700"/>
            <a:chExt cx="3778624" cy="2541003"/>
          </a:xfrm>
        </p:grpSpPr>
        <p:cxnSp>
          <p:nvCxnSpPr>
            <p:cNvPr id="12" name="直接箭头连接符 15">
              <a:extLst>
                <a:ext uri="{FF2B5EF4-FFF2-40B4-BE49-F238E27FC236}">
                  <a16:creationId xmlns:a16="http://schemas.microsoft.com/office/drawing/2014/main" id="{ECC58447-6ABE-4D75-BAC4-7BA6D47216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47906" y="4982043"/>
              <a:ext cx="323904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6">
              <a:extLst>
                <a:ext uri="{FF2B5EF4-FFF2-40B4-BE49-F238E27FC236}">
                  <a16:creationId xmlns:a16="http://schemas.microsoft.com/office/drawing/2014/main" id="{27250AC0-7C59-43D6-9928-87AA8014C9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669820" y="2933700"/>
              <a:ext cx="0" cy="205249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1E745D3D-41BC-42DB-876D-5D175DEF00BC}"/>
                </a:ext>
              </a:extLst>
            </p:cNvPr>
            <p:cNvSpPr txBox="1"/>
            <p:nvPr/>
          </p:nvSpPr>
          <p:spPr>
            <a:xfrm>
              <a:off x="7484053" y="5074593"/>
              <a:ext cx="2269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Spatial distance</a:t>
              </a:r>
              <a:endParaRPr lang="zh-CN" altLang="en-US" sz="2000" dirty="0"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89639A0B-DAEE-4085-8397-DB3D6571275E}"/>
                </a:ext>
              </a:extLst>
            </p:cNvPr>
            <p:cNvSpPr txBox="1"/>
            <p:nvPr/>
          </p:nvSpPr>
          <p:spPr>
            <a:xfrm rot="16200000">
              <a:off x="5644434" y="3759891"/>
              <a:ext cx="13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Similarity</a:t>
              </a:r>
              <a:endParaRPr lang="zh-CN" altLang="en-US" sz="20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BEE58DB-4A86-437D-92F2-D47F3B12D211}"/>
                </a:ext>
              </a:extLst>
            </p:cNvPr>
            <p:cNvSpPr/>
            <p:nvPr/>
          </p:nvSpPr>
          <p:spPr bwMode="auto">
            <a:xfrm>
              <a:off x="6819900" y="3162300"/>
              <a:ext cx="2343150" cy="1724025"/>
            </a:xfrm>
            <a:custGeom>
              <a:avLst/>
              <a:gdLst>
                <a:gd name="connsiteX0" fmla="*/ 0 w 2343150"/>
                <a:gd name="connsiteY0" fmla="*/ 0 h 1724025"/>
                <a:gd name="connsiteX1" fmla="*/ 752475 w 2343150"/>
                <a:gd name="connsiteY1" fmla="*/ 1295400 h 1724025"/>
                <a:gd name="connsiteX2" fmla="*/ 2343150 w 2343150"/>
                <a:gd name="connsiteY2" fmla="*/ 1724025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3150" h="1724025">
                  <a:moveTo>
                    <a:pt x="0" y="0"/>
                  </a:moveTo>
                  <a:cubicBezTo>
                    <a:pt x="180975" y="504031"/>
                    <a:pt x="361950" y="1008063"/>
                    <a:pt x="752475" y="1295400"/>
                  </a:cubicBezTo>
                  <a:cubicBezTo>
                    <a:pt x="1143000" y="1582737"/>
                    <a:pt x="1743075" y="1653381"/>
                    <a:pt x="2343150" y="1724025"/>
                  </a:cubicBezTo>
                </a:path>
              </a:pathLst>
            </a:custGeom>
            <a:noFill/>
            <a:ln w="1905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BFE876-B51B-475F-BE80-7D9CFD24706F}"/>
              </a:ext>
            </a:extLst>
          </p:cNvPr>
          <p:cNvSpPr txBox="1"/>
          <p:nvPr/>
        </p:nvSpPr>
        <p:spPr>
          <a:xfrm>
            <a:off x="7521893" y="2652113"/>
            <a:ext cx="4205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Distance decay of similarity between communities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7EA62-C51E-4C59-92A5-31B3CD48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8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2952751" y="1741489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952751" y="4186239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6516688" y="1741489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6516688" y="4186239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3321051" y="3648076"/>
            <a:ext cx="15629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Spatial distance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6884989" y="3648076"/>
            <a:ext cx="15629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Spatial distance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2876551" y="6137276"/>
            <a:ext cx="23147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Environmental distance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6550026" y="6153151"/>
            <a:ext cx="23147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Environmental distance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 flipV="1">
            <a:off x="6696075" y="4876799"/>
            <a:ext cx="1679832" cy="73610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 flipV="1">
            <a:off x="3181350" y="2266950"/>
            <a:ext cx="1702630" cy="6381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 flipV="1">
            <a:off x="3181350" y="5095873"/>
            <a:ext cx="1702629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6696075" y="2725738"/>
            <a:ext cx="1751842" cy="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 rot="16200000">
            <a:off x="1621435" y="3707884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2876551" y="1276350"/>
            <a:ext cx="20342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Neutral Model</a:t>
            </a:r>
            <a:endParaRPr lang="en-US" sz="24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6541267" y="1292225"/>
            <a:ext cx="18113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Niche Model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1028323" y="298778"/>
            <a:ext cx="106138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/>
              <a:t>Which processes are more important: s</a:t>
            </a:r>
            <a:r>
              <a:rPr lang="en-US" sz="2800" b="1" dirty="0"/>
              <a:t>pace vs. environment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9023808" y="6430679"/>
            <a:ext cx="20441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Chase et al. 2005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 rot="16200000">
            <a:off x="5369089" y="3504245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F25C6-0777-4744-87D5-D31AE50D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50943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1_2012年终总结-徐武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2012年终总结-徐武兵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grpFill/>
        <a:ln w="2857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2012年终总结-徐武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Phylogenetic diversity</Template>
  <TotalTime>0</TotalTime>
  <Words>1886</Words>
  <Application>Microsoft Office PowerPoint</Application>
  <PresentationFormat>Widescreen</PresentationFormat>
  <Paragraphs>498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AdvGARMT</vt:lpstr>
      <vt:lpstr>宋体</vt:lpstr>
      <vt:lpstr>楷体</vt:lpstr>
      <vt:lpstr>Arial</vt:lpstr>
      <vt:lpstr>Calibri</vt:lpstr>
      <vt:lpstr>Cambria Math</vt:lpstr>
      <vt:lpstr>Times New Roman</vt:lpstr>
      <vt:lpstr>Wingdings</vt:lpstr>
      <vt:lpstr>主题1</vt:lpstr>
      <vt:lpstr>Studying beta-diversity: ecological variation partitioning </vt:lpstr>
      <vt:lpstr>Differences in species compositions</vt:lpstr>
      <vt:lpstr>Different components of biodiversity</vt:lpstr>
      <vt:lpstr>Measuring beta-diversity</vt:lpstr>
      <vt:lpstr>Measuring beta-diversity</vt:lpstr>
      <vt:lpstr>Measuring beta-diversity</vt:lpstr>
      <vt:lpstr>Why species compositions are different?</vt:lpstr>
      <vt:lpstr>Why species compositions are different?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 partitioning of β-diversity between sites</vt:lpstr>
      <vt:lpstr>Multiple and partial linear regression</vt:lpstr>
      <vt:lpstr>Compute the fractions of variation</vt:lpstr>
      <vt:lpstr>Tests of significance of the fractions </vt:lpstr>
      <vt:lpstr>Mantel test</vt:lpstr>
      <vt:lpstr>Variation partitioning using multivariate regression</vt:lpstr>
      <vt:lpstr>Redundancy analysis (RDA)</vt:lpstr>
      <vt:lpstr>Multivariate regression in RDA</vt:lpstr>
      <vt:lpstr>Species data transformation</vt:lpstr>
      <vt:lpstr>How to consider space in variation partitioning </vt:lpstr>
      <vt:lpstr>PowerPoint Presentation</vt:lpstr>
      <vt:lpstr>PCNM: principal coordinates of neighbour matrices</vt:lpstr>
      <vt:lpstr>Compute the fractions of variation</vt:lpstr>
      <vt:lpstr>Tests of significance of the fractions </vt:lpstr>
      <vt:lpstr>Selection of explanatory variables</vt:lpstr>
      <vt:lpstr>PCA: Principal component analysis</vt:lpstr>
      <vt:lpstr>PowerPoint Presentation</vt:lpstr>
      <vt:lpstr>Practice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Metacommunity analysis: variation partitioning </dc:title>
  <dc:creator>Xu, Wubing</dc:creator>
  <cp:lastModifiedBy>Xu, Wubing</cp:lastModifiedBy>
  <cp:revision>152</cp:revision>
  <dcterms:created xsi:type="dcterms:W3CDTF">2022-01-05T12:43:17Z</dcterms:created>
  <dcterms:modified xsi:type="dcterms:W3CDTF">2022-01-11T20:19:34Z</dcterms:modified>
</cp:coreProperties>
</file>